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90" r:id="rId4"/>
    <p:sldId id="285" r:id="rId5"/>
    <p:sldId id="295" r:id="rId6"/>
    <p:sldId id="325" r:id="rId7"/>
    <p:sldId id="267" r:id="rId8"/>
    <p:sldId id="263" r:id="rId9"/>
    <p:sldId id="327" r:id="rId10"/>
    <p:sldId id="321" r:id="rId11"/>
    <p:sldId id="314" r:id="rId12"/>
    <p:sldId id="318" r:id="rId13"/>
    <p:sldId id="316" r:id="rId14"/>
    <p:sldId id="332" r:id="rId15"/>
    <p:sldId id="319" r:id="rId16"/>
    <p:sldId id="338" r:id="rId17"/>
    <p:sldId id="311" r:id="rId18"/>
    <p:sldId id="324" r:id="rId19"/>
    <p:sldId id="328" r:id="rId20"/>
    <p:sldId id="272" r:id="rId21"/>
    <p:sldId id="273" r:id="rId22"/>
    <p:sldId id="282" r:id="rId23"/>
    <p:sldId id="281" r:id="rId24"/>
    <p:sldId id="320" r:id="rId25"/>
    <p:sldId id="292" r:id="rId26"/>
    <p:sldId id="287" r:id="rId27"/>
    <p:sldId id="298" r:id="rId28"/>
    <p:sldId id="279" r:id="rId29"/>
    <p:sldId id="300" r:id="rId30"/>
    <p:sldId id="308" r:id="rId31"/>
    <p:sldId id="334" r:id="rId32"/>
    <p:sldId id="299" r:id="rId33"/>
    <p:sldId id="310" r:id="rId34"/>
    <p:sldId id="312" r:id="rId35"/>
    <p:sldId id="333" r:id="rId36"/>
    <p:sldId id="336" r:id="rId37"/>
    <p:sldId id="337" r:id="rId38"/>
    <p:sldId id="339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F8F26"/>
    <a:srgbClr val="638F1B"/>
    <a:srgbClr val="009042"/>
    <a:srgbClr val="00823B"/>
    <a:srgbClr val="F4DA18"/>
    <a:srgbClr val="E0B12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2" d="100"/>
          <a:sy n="112" d="100"/>
        </p:scale>
        <p:origin x="-78" y="1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72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786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7" Type="http://schemas.openxmlformats.org/officeDocument/2006/relationships/image" Target="../media/image101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17" Type="http://schemas.openxmlformats.org/officeDocument/2006/relationships/image" Target="../media/image103.emf"/><Relationship Id="rId2" Type="http://schemas.openxmlformats.org/officeDocument/2006/relationships/image" Target="../media/image36.emf"/><Relationship Id="rId16" Type="http://schemas.openxmlformats.org/officeDocument/2006/relationships/image" Target="../media/image26.emf"/><Relationship Id="rId1" Type="http://schemas.openxmlformats.org/officeDocument/2006/relationships/image" Target="../media/image35.emf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Relationship Id="rId4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42.emf"/><Relationship Id="rId13" Type="http://schemas.openxmlformats.org/officeDocument/2006/relationships/image" Target="../media/image47.emf"/><Relationship Id="rId3" Type="http://schemas.openxmlformats.org/officeDocument/2006/relationships/image" Target="../media/image37.emf"/><Relationship Id="rId7" Type="http://schemas.openxmlformats.org/officeDocument/2006/relationships/image" Target="../media/image41.emf"/><Relationship Id="rId12" Type="http://schemas.openxmlformats.org/officeDocument/2006/relationships/image" Target="../media/image46.emf"/><Relationship Id="rId2" Type="http://schemas.openxmlformats.org/officeDocument/2006/relationships/image" Target="../media/image36.emf"/><Relationship Id="rId16" Type="http://schemas.openxmlformats.org/officeDocument/2006/relationships/image" Target="../media/image26.emf"/><Relationship Id="rId1" Type="http://schemas.openxmlformats.org/officeDocument/2006/relationships/image" Target="../media/image35.emf"/><Relationship Id="rId6" Type="http://schemas.openxmlformats.org/officeDocument/2006/relationships/image" Target="../media/image40.emf"/><Relationship Id="rId11" Type="http://schemas.openxmlformats.org/officeDocument/2006/relationships/image" Target="../media/image45.emf"/><Relationship Id="rId5" Type="http://schemas.openxmlformats.org/officeDocument/2006/relationships/image" Target="../media/image39.emf"/><Relationship Id="rId15" Type="http://schemas.openxmlformats.org/officeDocument/2006/relationships/image" Target="../media/image49.emf"/><Relationship Id="rId10" Type="http://schemas.openxmlformats.org/officeDocument/2006/relationships/image" Target="../media/image44.emf"/><Relationship Id="rId4" Type="http://schemas.openxmlformats.org/officeDocument/2006/relationships/image" Target="../media/image38.emf"/><Relationship Id="rId9" Type="http://schemas.openxmlformats.org/officeDocument/2006/relationships/image" Target="../media/image43.emf"/><Relationship Id="rId14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itchFamily="34" charset="0"/>
              </a:defRPr>
            </a:lvl1pPr>
          </a:lstStyle>
          <a:p>
            <a:fld id="{3419C61A-5CBE-4C80-ABAC-70BA0D323626}" type="datetimeFigureOut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zh-CN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pitchFamily="34" charset="0"/>
              </a:defRPr>
            </a:lvl1pPr>
          </a:lstStyle>
          <a:p>
            <a:fld id="{80DFC41B-9131-4D6F-A501-9A1BFD824E2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3DFFD47-54BC-4088-B4DB-DEE3351F8DB8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E192004-BD34-4027-BE94-6C6CCABD1A15}" type="slidenum">
              <a:rPr lang="en-US" altLang="zh-CN"/>
              <a:pPr/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EA7917C-3223-4540-BCFE-6BC97BA383EF}" type="slidenum">
              <a:rPr lang="en-US" altLang="zh-CN"/>
              <a:pPr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7553870-C7A9-4FD1-B13F-EF88ECCE795D}" type="slidenum">
              <a:rPr lang="en-US" altLang="zh-CN"/>
              <a:pPr/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 b="1" smtClean="0"/>
              <a:t>BE EXCITED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58D4C78-A407-4A5C-AB60-51A613259019}" type="slidenum">
              <a:rPr lang="en-US" altLang="zh-CN"/>
              <a:pPr/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C8BB679-13BD-4F6B-8E17-4ADBEC0ECD36}" type="slidenum">
              <a:rPr lang="en-US" altLang="zh-CN"/>
              <a:pPr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04B1E2C-99FC-451B-AFCF-AFE960563B8B}" type="slidenum">
              <a:rPr lang="en-US" altLang="zh-CN"/>
              <a:pPr/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9DD8DC1-23BA-407B-8B60-E36BF9CCA95D}" type="slidenum">
              <a:rPr lang="en-US" altLang="zh-CN"/>
              <a:pPr/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F73AD66-4AA5-478B-AD3B-935F0D6BC3B2}" type="slidenum">
              <a:rPr lang="en-US" altLang="zh-CN"/>
              <a:pPr/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15490-18F5-4D38-82C8-9A3DB4EBEE49}" type="slidenum">
              <a:rPr lang="en-US" altLang="zh-CN"/>
              <a:pPr/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D80117-4881-431B-83D0-A8A9DC315F7C}" type="slidenum">
              <a:rPr lang="en-US" altLang="zh-CN"/>
              <a:pPr/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992C5E2-E0B7-47CB-A4EA-4735DDFD743E}" type="slidenum">
              <a:rPr lang="en-US" altLang="zh-CN"/>
              <a:pPr/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404854D-642E-402F-A7D9-8FB460BC4406}" type="slidenum">
              <a:rPr lang="en-US" altLang="zh-CN"/>
              <a:pPr/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604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541E140-E8BA-4BEF-9D3D-1EC5B22D994B}" type="slidenum">
              <a:rPr lang="en-US" altLang="zh-CN"/>
              <a:pPr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97AEE01-4009-4108-A59E-3CB62ECAE977}" type="slidenum">
              <a:rPr lang="en-US" altLang="zh-CN"/>
              <a:pPr/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CE43CC8-5202-4C4F-96AF-CE8F32E98A43}" type="slidenum">
              <a:rPr lang="en-US" altLang="zh-CN"/>
              <a:pPr/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8746FE5-8728-4F74-AAE2-095008D449C0}" type="slidenum">
              <a:rPr lang="en-US" altLang="zh-CN"/>
              <a:pPr/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F5C7195-8122-4E64-A406-2B37A1B3911F}" type="slidenum">
              <a:rPr lang="en-US" altLang="zh-CN"/>
              <a:pPr/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D43D21F-D660-43FE-B616-59EECCE6E784}" type="slidenum">
              <a:rPr lang="en-US" altLang="zh-CN"/>
              <a:pPr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Take out second plot and make it a backup</a:t>
            </a:r>
          </a:p>
          <a:p>
            <a:r>
              <a:rPr lang="en-US" altLang="zh-CN" smtClean="0"/>
              <a:t>Remove delta d from title</a:t>
            </a:r>
          </a:p>
          <a:p>
            <a:r>
              <a:rPr lang="en-US" altLang="zh-CN" smtClean="0"/>
              <a:t>Move roughness figure below and larger - animate</a:t>
            </a: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7BEED83-8784-445A-850E-AC47235694F5}" type="slidenum">
              <a:rPr lang="en-US" altLang="zh-CN"/>
              <a:pPr/>
              <a:t>35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Take out second plot and make it a backup</a:t>
            </a:r>
          </a:p>
          <a:p>
            <a:r>
              <a:rPr lang="en-US" altLang="zh-CN" smtClean="0"/>
              <a:t>Remove delta d from title</a:t>
            </a:r>
          </a:p>
          <a:p>
            <a:r>
              <a:rPr lang="en-US" altLang="zh-CN" smtClean="0"/>
              <a:t>Move roughness figure below and larger - animate</a:t>
            </a:r>
          </a:p>
        </p:txBody>
      </p:sp>
      <p:sp>
        <p:nvSpPr>
          <p:cNvPr id="788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FDF271-3DE0-4308-85ED-679C356A2E66}" type="slidenum">
              <a:rPr lang="en-US" altLang="zh-CN"/>
              <a:pPr/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Say that the reader scans left to right</a:t>
            </a:r>
          </a:p>
          <a:p>
            <a:r>
              <a:rPr lang="en-US" altLang="zh-CN" smtClean="0"/>
              <a:t>Need to explain the green and red lines of first plot better</a:t>
            </a:r>
          </a:p>
          <a:p>
            <a:r>
              <a:rPr lang="en-US" altLang="zh-CN" smtClean="0"/>
              <a:t>Show how you read 2 symbols at once</a:t>
            </a:r>
          </a:p>
        </p:txBody>
      </p:sp>
      <p:sp>
        <p:nvSpPr>
          <p:cNvPr id="819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D0A46F4-B022-4EFE-BE93-AB4103CE9EE8}" type="slidenum">
              <a:rPr lang="en-US" altLang="zh-CN"/>
              <a:pPr/>
              <a:t>38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AD57F30-F7EC-4B95-B1C6-4DA3EACC798E}" type="slidenum">
              <a:rPr lang="en-US" altLang="zh-CN"/>
              <a:pPr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DC99FD5-1EAA-4673-BC98-2FCE412DA553}" type="slidenum">
              <a:rPr lang="en-US" altLang="zh-CN"/>
              <a:pPr/>
              <a:t>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Based ..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9CA86E-6AD0-4564-BE3D-3B2874C872A6}" type="slidenum">
              <a:rPr lang="en-US" altLang="zh-CN"/>
              <a:pPr/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69C205-563B-454C-8ED0-AE1E54A0E11D}" type="slidenum">
              <a:rPr lang="en-US" altLang="zh-CN"/>
              <a:pPr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0747962-6457-4F6C-AD96-FFD9678FADAC}" type="slidenum">
              <a:rPr lang="en-US" altLang="zh-CN"/>
              <a:pPr/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5EB8A5-5C8B-4970-8CF3-86685EA4254F}" type="slidenum">
              <a:rPr lang="en-US" altLang="zh-CN"/>
              <a:pPr/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zh-CN" smtClean="0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18E5F2-FD87-42BB-A65A-C429AB7D38E4}" type="slidenum">
              <a:rPr lang="en-US" altLang="zh-CN"/>
              <a:pPr/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15FB59-7950-44AB-A235-922E3C26762D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35352A-021F-42FD-B748-510F54AC01B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8C9664-6C5D-4018-AD07-888E67DE58A4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624FFD-3826-48CC-BA18-DE5AA52EB85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E827D9-8552-4A01-B147-9B250A070953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849D71-9BB1-4063-87D4-ABE9B9E5D87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DBDE1F-8DB1-4993-8AF5-9700620E5B17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F156E0-428E-48F8-821E-85042EDDEC3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65E8F2-C214-4AF2-B974-232066E721F7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B2741D-3AE3-4568-9288-BD030D1B28A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CBA6A8-7BFB-40FC-908B-01D72FDF8F94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CB0686B-41A6-4779-842F-FA38F6D1A7B0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4B19D13-69D0-44B9-9D80-66AF37235A95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8AFA38-DFA6-4A3B-9B30-95329662B626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ACF65B-55C9-422B-90C1-409EE2BF056A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FBE4274-9C92-4117-9CA4-8D42C18708D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F22BC92-332B-4401-8698-05C08C2AA03F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4EE741-1FCC-4CED-B79E-012CACF2200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914B0E-52D4-4E11-93F8-99944D9B169E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2AC0D97-612B-490E-92DD-26E8AFD1622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871A19-8737-42FB-AB0E-41F87FFE0AFD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C963400-DFDB-4CCC-A1D6-C05BE03501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04E74D42-F5EE-4617-8E7B-AF378BE8CDB0}" type="datetime1">
              <a:rPr lang="en-US" altLang="zh-CN"/>
              <a:pPr/>
              <a:t>9/8/2014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cs typeface="Arial" pitchFamily="34" charset="0"/>
              </a:defRPr>
            </a:lvl1pPr>
          </a:lstStyle>
          <a:p>
            <a:fld id="{79EF186B-2155-472C-AB6A-72BBB34C84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.png"/><Relationship Id="rId5" Type="http://schemas.openxmlformats.org/officeDocument/2006/relationships/oleObject" Target="../embeddings/oleObject7.bin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oleObject" Target="../embeddings/oleObject10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17.bin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16.bin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5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51.png"/><Relationship Id="rId3" Type="http://schemas.openxmlformats.org/officeDocument/2006/relationships/image" Target="../media/image50.png"/><Relationship Id="rId21" Type="http://schemas.openxmlformats.org/officeDocument/2006/relationships/image" Target="../media/image52.png"/><Relationship Id="rId7" Type="http://schemas.openxmlformats.org/officeDocument/2006/relationships/oleObject" Target="../embeddings/oleObject25.bin"/><Relationship Id="rId12" Type="http://schemas.openxmlformats.org/officeDocument/2006/relationships/oleObject" Target="../embeddings/oleObject30.bin"/><Relationship Id="rId1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4.bin"/><Relationship Id="rId20" Type="http://schemas.openxmlformats.org/officeDocument/2006/relationships/oleObject" Target="../embeddings/oleObject37.bin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4.bin"/><Relationship Id="rId11" Type="http://schemas.openxmlformats.org/officeDocument/2006/relationships/oleObject" Target="../embeddings/oleObject29.bin"/><Relationship Id="rId5" Type="http://schemas.openxmlformats.org/officeDocument/2006/relationships/oleObject" Target="../embeddings/oleObject23.bin"/><Relationship Id="rId15" Type="http://schemas.openxmlformats.org/officeDocument/2006/relationships/oleObject" Target="../embeddings/oleObject33.bin"/><Relationship Id="rId10" Type="http://schemas.openxmlformats.org/officeDocument/2006/relationships/oleObject" Target="../embeddings/oleObject28.bin"/><Relationship Id="rId19" Type="http://schemas.openxmlformats.org/officeDocument/2006/relationships/oleObject" Target="../embeddings/oleObject36.bin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7.bin"/><Relationship Id="rId14" Type="http://schemas.openxmlformats.org/officeDocument/2006/relationships/oleObject" Target="../embeddings/oleObject32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9.bin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3.bin"/><Relationship Id="rId5" Type="http://schemas.openxmlformats.org/officeDocument/2006/relationships/oleObject" Target="../embeddings/oleObject42.bin"/><Relationship Id="rId4" Type="http://schemas.openxmlformats.org/officeDocument/2006/relationships/image" Target="../media/image9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28.xml"/><Relationship Id="rId7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46.bin"/><Relationship Id="rId11" Type="http://schemas.openxmlformats.org/officeDocument/2006/relationships/oleObject" Target="../embeddings/oleObject50.bin"/><Relationship Id="rId5" Type="http://schemas.openxmlformats.org/officeDocument/2006/relationships/oleObject" Target="../embeddings/oleObject45.bin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4.bin"/><Relationship Id="rId9" Type="http://schemas.openxmlformats.org/officeDocument/2006/relationships/image" Target="../media/image10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51.png"/><Relationship Id="rId3" Type="http://schemas.openxmlformats.org/officeDocument/2006/relationships/image" Target="../media/image50.png"/><Relationship Id="rId21" Type="http://schemas.openxmlformats.org/officeDocument/2006/relationships/image" Target="../media/image52.png"/><Relationship Id="rId7" Type="http://schemas.openxmlformats.org/officeDocument/2006/relationships/oleObject" Target="../embeddings/oleObject54.bin"/><Relationship Id="rId12" Type="http://schemas.openxmlformats.org/officeDocument/2006/relationships/oleObject" Target="../embeddings/oleObject59.bin"/><Relationship Id="rId17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3.bin"/><Relationship Id="rId20" Type="http://schemas.openxmlformats.org/officeDocument/2006/relationships/oleObject" Target="../embeddings/oleObject66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53.bin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2.bin"/><Relationship Id="rId15" Type="http://schemas.openxmlformats.org/officeDocument/2006/relationships/oleObject" Target="../embeddings/oleObject62.bin"/><Relationship Id="rId10" Type="http://schemas.openxmlformats.org/officeDocument/2006/relationships/oleObject" Target="../embeddings/oleObject57.bin"/><Relationship Id="rId19" Type="http://schemas.openxmlformats.org/officeDocument/2006/relationships/oleObject" Target="../embeddings/oleObject65.bin"/><Relationship Id="rId4" Type="http://schemas.openxmlformats.org/officeDocument/2006/relationships/oleObject" Target="../embeddings/oleObject51.bin"/><Relationship Id="rId9" Type="http://schemas.openxmlformats.org/officeDocument/2006/relationships/oleObject" Target="../embeddings/oleObject56.bin"/><Relationship Id="rId14" Type="http://schemas.openxmlformats.org/officeDocument/2006/relationships/oleObject" Target="../embeddings/oleObject61.bin"/><Relationship Id="rId22" Type="http://schemas.openxmlformats.org/officeDocument/2006/relationships/oleObject" Target="../embeddings/oleObject67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9.bin"/><Relationship Id="rId3" Type="http://schemas.openxmlformats.org/officeDocument/2006/relationships/notesSlide" Target="../notesSlides/notesSlide29.xml"/><Relationship Id="rId7" Type="http://schemas.openxmlformats.org/officeDocument/2006/relationships/oleObject" Target="../embeddings/oleObject68.bin"/><Relationship Id="rId12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72.bin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71.bin"/><Relationship Id="rId4" Type="http://schemas.openxmlformats.org/officeDocument/2006/relationships/image" Target="../media/image30.png"/><Relationship Id="rId9" Type="http://schemas.openxmlformats.org/officeDocument/2006/relationships/oleObject" Target="../embeddings/oleObject70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Wireless Barcodes for Tagging Infrastructure </a:t>
            </a:r>
          </a:p>
        </p:txBody>
      </p:sp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 sz="2000" smtClean="0">
                <a:solidFill>
                  <a:schemeClr val="tx1"/>
                </a:solidFill>
              </a:rPr>
              <a:t>Farnoosh Moshir</a:t>
            </a:r>
          </a:p>
          <a:p>
            <a:pPr eaLnBrk="1" hangingPunct="1"/>
            <a:r>
              <a:rPr lang="en-US" altLang="zh-CN" sz="2000" smtClean="0">
                <a:solidFill>
                  <a:schemeClr val="tx1"/>
                </a:solidFill>
              </a:rPr>
              <a:t>moshir2@cs.pdx.edu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 rot="5400000">
            <a:off x="-2705100" y="3086100"/>
            <a:ext cx="59436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 rot="5400000">
            <a:off x="5943600" y="3200400"/>
            <a:ext cx="58674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altLang="zh-CN" smtClean="0"/>
              <a:t>Goals of the Simulations</a:t>
            </a: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DDB5B03-313D-41CD-9B2D-57462F7D695D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Examine the inter-dependence between</a:t>
            </a:r>
          </a:p>
          <a:p>
            <a:pPr lvl="1" eaLnBrk="1" hangingPunct="1"/>
            <a:r>
              <a:rPr lang="en-US" altLang="zh-CN" sz="2000" smtClean="0"/>
              <a:t>signal intensity</a:t>
            </a:r>
          </a:p>
          <a:p>
            <a:pPr lvl="1" eaLnBrk="1" hangingPunct="1"/>
            <a:r>
              <a:rPr lang="en-US" altLang="zh-CN" sz="2000" smtClean="0"/>
              <a:t>minimum symbol depth</a:t>
            </a:r>
          </a:p>
          <a:p>
            <a:pPr lvl="1" eaLnBrk="1" hangingPunct="1"/>
            <a:r>
              <a:rPr lang="en-US" altLang="zh-CN" sz="2000" smtClean="0"/>
              <a:t>minimum symbol length</a:t>
            </a:r>
          </a:p>
          <a:p>
            <a:pPr lvl="1" eaLnBrk="1" hangingPunct="1"/>
            <a:r>
              <a:rPr lang="en-US" altLang="zh-CN" sz="2000" smtClean="0"/>
              <a:t>Smooth versus rough surfaces,</a:t>
            </a:r>
          </a:p>
          <a:p>
            <a:pPr lvl="1" eaLnBrk="1" hangingPunct="1"/>
            <a:r>
              <a:rPr lang="en-US" altLang="zh-CN" sz="2000" smtClean="0"/>
              <a:t>bandwidth B – 10 GHz and 300 GHz,    </a:t>
            </a:r>
          </a:p>
          <a:p>
            <a:pPr marL="914400" lvl="2" indent="0" eaLnBrk="1" hangingPunct="1">
              <a:buFont typeface="Arial" pitchFamily="34" charset="0"/>
              <a:buNone/>
            </a:pPr>
            <a:r>
              <a:rPr lang="en-US" altLang="zh-CN" sz="2000" smtClean="0"/>
              <a:t>                 </a:t>
            </a:r>
          </a:p>
          <a:p>
            <a:pPr lvl="1" eaLnBrk="1" hangingPunct="1"/>
            <a:endParaRPr lang="en-US" altLang="zh-CN" sz="1600" smtClean="0"/>
          </a:p>
          <a:p>
            <a:pPr eaLnBrk="1" hangingPunct="1">
              <a:buFont typeface="Arial" pitchFamily="34" charset="0"/>
              <a:buNone/>
            </a:pPr>
            <a:endParaRPr lang="en-US" altLang="zh-CN" sz="2400" smtClean="0"/>
          </a:p>
          <a:p>
            <a:pPr eaLnBrk="1" hangingPunct="1"/>
            <a:r>
              <a:rPr lang="en-US" altLang="zh-CN" sz="2400" smtClean="0"/>
              <a:t>For now we assume that the reader beam is narrow – later we study how the reader beam affects barcode symbol size</a:t>
            </a:r>
          </a:p>
        </p:txBody>
      </p:sp>
      <p:graphicFrame>
        <p:nvGraphicFramePr>
          <p:cNvPr id="31748" name="Object 2"/>
          <p:cNvGraphicFramePr>
            <a:graphicFrameLocks noChangeAspect="1"/>
          </p:cNvGraphicFramePr>
          <p:nvPr/>
        </p:nvGraphicFramePr>
        <p:xfrm>
          <a:off x="2819400" y="1800225"/>
          <a:ext cx="381000" cy="333375"/>
        </p:xfrm>
        <a:graphic>
          <a:graphicData uri="http://schemas.openxmlformats.org/presentationml/2006/ole">
            <p:oleObj spid="_x0000_s31748" name="Equation" r:id="rId4" imgW="215900" imgH="215900" progId="Equation.3">
              <p:embed/>
            </p:oleObj>
          </a:graphicData>
        </a:graphic>
      </p:graphicFrame>
      <p:graphicFrame>
        <p:nvGraphicFramePr>
          <p:cNvPr id="31749" name="Object 9"/>
          <p:cNvGraphicFramePr>
            <a:graphicFrameLocks noChangeAspect="1"/>
          </p:cNvGraphicFramePr>
          <p:nvPr/>
        </p:nvGraphicFramePr>
        <p:xfrm>
          <a:off x="3810000" y="2132013"/>
          <a:ext cx="381000" cy="306387"/>
        </p:xfrm>
        <a:graphic>
          <a:graphicData uri="http://schemas.openxmlformats.org/presentationml/2006/ole">
            <p:oleObj spid="_x0000_s31749" name="Equation" r:id="rId5" imgW="254000" imgH="190500" progId="Equation.3">
              <p:embed/>
            </p:oleObj>
          </a:graphicData>
        </a:graphic>
      </p:graphicFrame>
      <p:graphicFrame>
        <p:nvGraphicFramePr>
          <p:cNvPr id="31750" name="Object 10"/>
          <p:cNvGraphicFramePr>
            <a:graphicFrameLocks noChangeAspect="1"/>
          </p:cNvGraphicFramePr>
          <p:nvPr/>
        </p:nvGraphicFramePr>
        <p:xfrm>
          <a:off x="3810000" y="2514600"/>
          <a:ext cx="381000" cy="338138"/>
        </p:xfrm>
        <a:graphic>
          <a:graphicData uri="http://schemas.openxmlformats.org/presentationml/2006/ole">
            <p:oleObj spid="_x0000_s31750" name="Equation" r:id="rId6" imgW="228600" imgH="190500" progId="Equation.3">
              <p:embed/>
            </p:oleObj>
          </a:graphicData>
        </a:graphic>
      </p:graphicFrame>
      <p:graphicFrame>
        <p:nvGraphicFramePr>
          <p:cNvPr id="31751" name="Object 13"/>
          <p:cNvGraphicFramePr>
            <a:graphicFrameLocks noChangeAspect="1"/>
          </p:cNvGraphicFramePr>
          <p:nvPr/>
        </p:nvGraphicFramePr>
        <p:xfrm>
          <a:off x="1349375" y="3479800"/>
          <a:ext cx="4237038" cy="558800"/>
        </p:xfrm>
        <a:graphic>
          <a:graphicData uri="http://schemas.openxmlformats.org/presentationml/2006/ole">
            <p:oleObj spid="_x0000_s31751" name="Equation" r:id="rId7" imgW="2984500" imgH="393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7550" y="1066800"/>
            <a:ext cx="14668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4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Simulation Results</a:t>
            </a:r>
          </a:p>
        </p:txBody>
      </p:sp>
      <p:sp>
        <p:nvSpPr>
          <p:cNvPr id="33795" name="TextBox 8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3379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EBC0BCF-2BFA-4F51-8267-14BDEDE8CC4B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09600" y="5105400"/>
            <a:ext cx="8077200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/>
              <a:t>1- Signal intensity has a significant impact on the minimum symbol depth</a:t>
            </a:r>
          </a:p>
          <a:p>
            <a:endParaRPr lang="en-US" altLang="zh-CN" sz="1100"/>
          </a:p>
          <a:p>
            <a:r>
              <a:rPr lang="en-US" altLang="zh-CN" sz="2000"/>
              <a:t>2- A larger bandwidth results in smaller symbol depth for all intensity values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600"/>
              <a:t>For 300 GHz: min symbol depth &gt; 0.4 mm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600"/>
              <a:t>For 10 GHz: min symbol depth &gt; 8.1 mm </a:t>
            </a:r>
          </a:p>
          <a:p>
            <a:r>
              <a:rPr lang="en-US" altLang="zh-CN"/>
              <a:t>	</a:t>
            </a:r>
          </a:p>
        </p:txBody>
      </p:sp>
      <p:graphicFrame>
        <p:nvGraphicFramePr>
          <p:cNvPr id="33798" name="Object 5"/>
          <p:cNvGraphicFramePr>
            <a:graphicFrameLocks noChangeAspect="1"/>
          </p:cNvGraphicFramePr>
          <p:nvPr/>
        </p:nvGraphicFramePr>
        <p:xfrm>
          <a:off x="809625" y="1143000"/>
          <a:ext cx="5010150" cy="457200"/>
        </p:xfrm>
        <a:graphic>
          <a:graphicData uri="http://schemas.openxmlformats.org/presentationml/2006/ole">
            <p:oleObj spid="_x0000_s33798" name="Equation" r:id="rId5" imgW="2006600" imgH="215900" progId="Equation.3">
              <p:embed/>
            </p:oleObj>
          </a:graphicData>
        </a:graphic>
      </p:graphicFrame>
      <p:pic>
        <p:nvPicPr>
          <p:cNvPr id="10" name="Picture 9" descr="min-depth-modified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200" y="1828800"/>
            <a:ext cx="586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error-2(h)-modified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905000"/>
            <a:ext cx="434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2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Simulation Results</a:t>
            </a:r>
          </a:p>
        </p:txBody>
      </p:sp>
      <p:sp>
        <p:nvSpPr>
          <p:cNvPr id="35843" name="TextBox 13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3584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12FAD38-612E-4832-AD71-2144C9BB8BD4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304800" y="4800600"/>
            <a:ext cx="434340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/>
              <a:t>1- When signal intensity is small we need almost the max beam coverage by the symbol</a:t>
            </a:r>
          </a:p>
          <a:p>
            <a:endParaRPr lang="en-US" altLang="zh-CN" sz="1600"/>
          </a:p>
          <a:p>
            <a:r>
              <a:rPr lang="en-US" altLang="zh-CN" sz="1600"/>
              <a:t>2- The bigger the depth, the lower relative intensity needed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953000" y="4800600"/>
            <a:ext cx="40386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/>
              <a:t>For 10 GHz bandwidth: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200"/>
              <a:t>Min symbol length&gt;0.6 mm</a:t>
            </a:r>
          </a:p>
          <a:p>
            <a:pPr marL="742950" lvl="1" indent="-285750">
              <a:buFont typeface="Wingdings" pitchFamily="2" charset="2"/>
              <a:buChar char="§"/>
            </a:pPr>
            <a:endParaRPr lang="en-US" altLang="zh-CN" sz="1600"/>
          </a:p>
          <a:p>
            <a:r>
              <a:rPr lang="en-US" altLang="zh-CN" sz="1600"/>
              <a:t>For 300 GHz bandwidth: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200"/>
              <a:t>Min symbol length&gt;0.2mm for d = 1 mm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altLang="zh-CN" sz="1200"/>
              <a:t>Min symbol length &gt; 0.1 mm for d = 2 mm</a:t>
            </a:r>
          </a:p>
        </p:txBody>
      </p:sp>
      <p:graphicFrame>
        <p:nvGraphicFramePr>
          <p:cNvPr id="35847" name="Object 1"/>
          <p:cNvGraphicFramePr>
            <a:graphicFrameLocks noChangeAspect="1"/>
          </p:cNvGraphicFramePr>
          <p:nvPr/>
        </p:nvGraphicFramePr>
        <p:xfrm>
          <a:off x="636588" y="838200"/>
          <a:ext cx="4365625" cy="990600"/>
        </p:xfrm>
        <a:graphic>
          <a:graphicData uri="http://schemas.openxmlformats.org/presentationml/2006/ole">
            <p:oleObj spid="_x0000_s35847" name="Equation" r:id="rId5" imgW="1981200" imgH="431800" progId="Equation.3">
              <p:embed/>
            </p:oleObj>
          </a:graphicData>
        </a:graphic>
      </p:graphicFrame>
      <p:pic>
        <p:nvPicPr>
          <p:cNvPr id="35848" name="Picture 11" descr="symbol-length-small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62600" y="762000"/>
            <a:ext cx="1752600" cy="97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9" name="Picture 12" descr="symbol-length-big.pn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934200" y="762000"/>
            <a:ext cx="1752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5850" name="Object 13"/>
          <p:cNvGraphicFramePr>
            <a:graphicFrameLocks noChangeAspect="1"/>
          </p:cNvGraphicFramePr>
          <p:nvPr/>
        </p:nvGraphicFramePr>
        <p:xfrm>
          <a:off x="5702300" y="1676400"/>
          <a:ext cx="1549400" cy="228600"/>
        </p:xfrm>
        <a:graphic>
          <a:graphicData uri="http://schemas.openxmlformats.org/presentationml/2006/ole">
            <p:oleObj spid="_x0000_s35850" name="Equation" r:id="rId8" imgW="1549400" imgH="177800" progId="Equation.3">
              <p:embed/>
            </p:oleObj>
          </a:graphicData>
        </a:graphic>
      </p:graphicFrame>
      <p:graphicFrame>
        <p:nvGraphicFramePr>
          <p:cNvPr id="35851" name="Object 19"/>
          <p:cNvGraphicFramePr>
            <a:graphicFrameLocks noChangeAspect="1"/>
          </p:cNvGraphicFramePr>
          <p:nvPr/>
        </p:nvGraphicFramePr>
        <p:xfrm>
          <a:off x="7772400" y="1752600"/>
          <a:ext cx="228600" cy="228600"/>
        </p:xfrm>
        <a:graphic>
          <a:graphicData uri="http://schemas.openxmlformats.org/presentationml/2006/ole">
            <p:oleObj spid="_x0000_s35851" name="Equation" r:id="rId9" imgW="190500" imgH="177800" progId="Equation.3">
              <p:embed/>
            </p:oleObj>
          </a:graphicData>
        </a:graphic>
      </p:graphicFrame>
      <p:cxnSp>
        <p:nvCxnSpPr>
          <p:cNvPr id="17" name="Straight Arrow Connector 16"/>
          <p:cNvCxnSpPr>
            <a:cxnSpLocks noChangeShapeType="1"/>
          </p:cNvCxnSpPr>
          <p:nvPr/>
        </p:nvCxnSpPr>
        <p:spPr bwMode="auto">
          <a:xfrm>
            <a:off x="7696200" y="1752600"/>
            <a:ext cx="304800" cy="0"/>
          </a:xfrm>
          <a:prstGeom prst="straightConnector1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 type="triangle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pic>
        <p:nvPicPr>
          <p:cNvPr id="19" name="Picture 18" descr="min-intensit-2(dB)-modified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0" y="1905000"/>
            <a:ext cx="4724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3048000"/>
            <a:ext cx="4114800" cy="253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0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Simulation Results</a:t>
            </a:r>
          </a:p>
        </p:txBody>
      </p:sp>
      <p:sp>
        <p:nvSpPr>
          <p:cNvPr id="37891" name="TextBox 8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3789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C425908-DB1F-46DD-AEC9-D48B3DDC0F89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9200" y="3124200"/>
            <a:ext cx="1181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/>
              <a:t>B = 300 GHz</a:t>
            </a:r>
          </a:p>
        </p:txBody>
      </p:sp>
      <p:pic>
        <p:nvPicPr>
          <p:cNvPr id="12299" name="Picture 7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00" y="3276600"/>
            <a:ext cx="3429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" y="5638800"/>
            <a:ext cx="81534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>
                <a:cs typeface="Arial" pitchFamily="34" charset="0"/>
              </a:rPr>
              <a:t>1- Rough surface causes the reflected signal to spread in time and therefore causes min symbol length to be increased</a:t>
            </a:r>
          </a:p>
          <a:p>
            <a:endParaRPr lang="en-US" altLang="zh-CN" sz="1600">
              <a:cs typeface="Arial" pitchFamily="34" charset="0"/>
            </a:endParaRPr>
          </a:p>
          <a:p>
            <a:r>
              <a:rPr lang="en-US" altLang="zh-CN" sz="1600">
                <a:cs typeface="Arial" pitchFamily="34" charset="0"/>
              </a:rPr>
              <a:t>2- Min symbol length increases faster for depth of 1mm than for depth of 2mm.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7200" y="1524000"/>
            <a:ext cx="8382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/>
              <a:t>Roughness of a surface, r, in terahertz frequency is modeled by the following truncated Gaussian distribution:</a:t>
            </a:r>
          </a:p>
          <a:p>
            <a:endParaRPr lang="en-US" altLang="zh-CN" sz="200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914400" y="2286000"/>
          <a:ext cx="1219200" cy="882650"/>
        </p:xfrm>
        <a:graphic>
          <a:graphicData uri="http://schemas.openxmlformats.org/presentationml/2006/ole">
            <p:oleObj spid="_x0000_s37897" name="Equation" r:id="rId6" imgW="812800" imgH="635000" progId="Equation.3">
              <p:embed/>
            </p:oleObj>
          </a:graphicData>
        </a:graphic>
      </p:graphicFrame>
      <p:graphicFrame>
        <p:nvGraphicFramePr>
          <p:cNvPr id="37898" name="Object 1"/>
          <p:cNvGraphicFramePr>
            <a:graphicFrameLocks noChangeAspect="1"/>
          </p:cNvGraphicFramePr>
          <p:nvPr/>
        </p:nvGraphicFramePr>
        <p:xfrm>
          <a:off x="404813" y="990600"/>
          <a:ext cx="5133975" cy="457200"/>
        </p:xfrm>
        <a:graphic>
          <a:graphicData uri="http://schemas.openxmlformats.org/presentationml/2006/ole">
            <p:oleObj spid="_x0000_s37898" name="Equation" r:id="rId7" imgW="2501900" imgH="203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10000F9-60C5-4490-AB2A-7045E36962E3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39938" name="Title 1"/>
          <p:cNvSpPr txBox="1">
            <a:spLocks/>
          </p:cNvSpPr>
          <p:nvPr/>
        </p:nvSpPr>
        <p:spPr bwMode="auto">
          <a:xfrm>
            <a:off x="0" y="0"/>
            <a:ext cx="91567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Conclusions Based on Simulations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5181600"/>
          </a:xfrm>
        </p:spPr>
        <p:txBody>
          <a:bodyPr/>
          <a:lstStyle/>
          <a:p>
            <a:pPr eaLnBrk="1" hangingPunct="1"/>
            <a:r>
              <a:rPr lang="en-US" altLang="zh-CN" sz="2400" smtClean="0"/>
              <a:t>Larger bandwidth is better since we get smaller symbols,</a:t>
            </a:r>
          </a:p>
          <a:p>
            <a:pPr lvl="1" eaLnBrk="1" hangingPunct="1"/>
            <a:r>
              <a:rPr lang="en-US" altLang="zh-CN" sz="2000" i="1" smtClean="0"/>
              <a:t>Therefore, we use terahertz signals</a:t>
            </a:r>
          </a:p>
          <a:p>
            <a:pPr lvl="1" eaLnBrk="1" hangingPunct="1"/>
            <a:endParaRPr lang="en-US" altLang="zh-CN" sz="2000" smtClean="0"/>
          </a:p>
          <a:p>
            <a:pPr lvl="1" eaLnBrk="1" hangingPunct="1">
              <a:buFont typeface="Arial" pitchFamily="34" charset="0"/>
              <a:buNone/>
            </a:pPr>
            <a:endParaRPr lang="en-US" altLang="zh-CN" sz="2000" smtClean="0"/>
          </a:p>
          <a:p>
            <a:pPr eaLnBrk="1" hangingPunct="1"/>
            <a:r>
              <a:rPr lang="en-US" altLang="zh-CN" sz="2400" smtClean="0"/>
              <a:t>Surface roughness requires larger symbols,</a:t>
            </a:r>
          </a:p>
          <a:p>
            <a:pPr lvl="1" eaLnBrk="1" hangingPunct="1"/>
            <a:r>
              <a:rPr lang="en-US" altLang="zh-CN" sz="2000" i="1" smtClean="0"/>
              <a:t>We use two materials (cement and copper) in our measurement </a:t>
            </a:r>
          </a:p>
          <a:p>
            <a:pPr lvl="1" eaLnBrk="1" hangingPunct="1"/>
            <a:endParaRPr lang="en-US" altLang="zh-CN" sz="2000" i="1" smtClean="0"/>
          </a:p>
          <a:p>
            <a:pPr lvl="1" eaLnBrk="1" hangingPunct="1"/>
            <a:endParaRPr lang="en-US" altLang="zh-CN" sz="2000" i="1" smtClean="0"/>
          </a:p>
          <a:p>
            <a:pPr eaLnBrk="1" hangingPunct="1"/>
            <a:r>
              <a:rPr lang="en-US" altLang="zh-CN" sz="2400" smtClean="0"/>
              <a:t>Signal intensity is important up to a point</a:t>
            </a:r>
          </a:p>
          <a:p>
            <a:pPr lvl="1" eaLnBrk="1" hangingPunct="1"/>
            <a:r>
              <a:rPr lang="en-US" altLang="zh-CN" sz="2000" i="1" smtClean="0"/>
              <a:t>However, our testbed does not allow us to change the intensity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1463" cy="762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altLang="zh-CN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mtClean="0">
                <a:solidFill>
                  <a:srgbClr val="7F7F7F"/>
                </a:solidFill>
              </a:rPr>
              <a:t>Research motivation and problem statement</a:t>
            </a:r>
          </a:p>
          <a:p>
            <a:pPr eaLnBrk="1" hangingPunct="1"/>
            <a:r>
              <a:rPr lang="en-US" altLang="zh-CN" smtClean="0">
                <a:solidFill>
                  <a:srgbClr val="7F7F7F"/>
                </a:solidFill>
              </a:rPr>
              <a:t>Concept of wireless barcodes</a:t>
            </a:r>
          </a:p>
          <a:p>
            <a:pPr eaLnBrk="1" hangingPunct="1"/>
            <a:r>
              <a:rPr lang="en-US" altLang="zh-CN" smtClean="0">
                <a:solidFill>
                  <a:srgbClr val="7F7F7F"/>
                </a:solidFill>
              </a:rPr>
              <a:t>Challenges</a:t>
            </a:r>
          </a:p>
          <a:p>
            <a:pPr eaLnBrk="1" hangingPunct="1"/>
            <a:r>
              <a:rPr lang="en-US" altLang="zh-CN" smtClean="0">
                <a:solidFill>
                  <a:srgbClr val="7F7F7F"/>
                </a:solidFill>
              </a:rPr>
              <a:t>Simulation results</a:t>
            </a:r>
          </a:p>
          <a:p>
            <a:pPr eaLnBrk="1" hangingPunct="1"/>
            <a:r>
              <a:rPr lang="en-US" altLang="zh-CN" smtClean="0"/>
              <a:t>Barcode design and reading algorithm</a:t>
            </a:r>
          </a:p>
          <a:p>
            <a:pPr eaLnBrk="1" hangingPunct="1"/>
            <a:r>
              <a:rPr lang="en-US" altLang="zh-CN" smtClean="0">
                <a:solidFill>
                  <a:srgbClr val="7F7F7F"/>
                </a:solidFill>
              </a:rPr>
              <a:t>Barcode prototype</a:t>
            </a:r>
          </a:p>
          <a:p>
            <a:pPr eaLnBrk="1" hangingPunct="1"/>
            <a:r>
              <a:rPr lang="en-US" altLang="zh-CN" smtClean="0">
                <a:solidFill>
                  <a:srgbClr val="7F7F7F"/>
                </a:solidFill>
              </a:rPr>
              <a:t>Related work</a:t>
            </a:r>
          </a:p>
          <a:p>
            <a:pPr eaLnBrk="1" hangingPunct="1"/>
            <a:r>
              <a:rPr lang="en-US" altLang="zh-CN" smtClean="0">
                <a:solidFill>
                  <a:srgbClr val="7F7F7F"/>
                </a:solidFill>
              </a:rPr>
              <a:t>Summary of contribution and future work</a:t>
            </a:r>
          </a:p>
          <a:p>
            <a:pPr eaLnBrk="1" hangingPunct="1">
              <a:buFont typeface="Arial" pitchFamily="34" charset="0"/>
              <a:buNone/>
            </a:pPr>
            <a:endParaRPr lang="en-US" altLang="zh-CN" smtClean="0">
              <a:solidFill>
                <a:srgbClr val="7F7F7F"/>
              </a:solidFill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38C1C9-CFED-472A-B3A0-5DB2E67D4985}" type="slidenum">
              <a:rPr lang="en-US" altLang="zh-CN"/>
              <a:pPr/>
              <a:t>15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3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143000"/>
            <a:ext cx="66294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4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Impact of Reader Beam Diameter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3810000" y="1066800"/>
            <a:ext cx="1295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6" name="TextBox 53"/>
          <p:cNvSpPr txBox="1">
            <a:spLocks noChangeArrowheads="1"/>
          </p:cNvSpPr>
          <p:nvPr/>
        </p:nvSpPr>
        <p:spPr bwMode="auto">
          <a:xfrm>
            <a:off x="2971800" y="914400"/>
            <a:ext cx="13335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000"/>
              <a:t>Scan direction</a:t>
            </a:r>
          </a:p>
        </p:txBody>
      </p:sp>
      <p:sp>
        <p:nvSpPr>
          <p:cNvPr id="44037" name="TextBox 56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4403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D3FE185-A624-4A7C-8481-F04403D9BAF1}" type="slidenum">
              <a:rPr lang="en-US" altLang="zh-CN"/>
              <a:pPr/>
              <a:t>16</a:t>
            </a:fld>
            <a:endParaRPr lang="en-US" altLang="zh-CN"/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>
            <a:off x="6553200" y="1295400"/>
            <a:ext cx="0" cy="4572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6553200" y="2362200"/>
            <a:ext cx="0" cy="4572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6019800" y="1295400"/>
            <a:ext cx="0" cy="3048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>
            <a:off x="6019800" y="2362200"/>
            <a:ext cx="0" cy="3048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4043" name="TextBox 11"/>
          <p:cNvSpPr txBox="1">
            <a:spLocks noChangeArrowheads="1"/>
          </p:cNvSpPr>
          <p:nvPr/>
        </p:nvSpPr>
        <p:spPr bwMode="auto">
          <a:xfrm>
            <a:off x="6248400" y="1371600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d</a:t>
            </a:r>
            <a:r>
              <a:rPr lang="en-US" altLang="zh-CN" sz="1200" baseline="-25000">
                <a:solidFill>
                  <a:schemeClr val="bg1"/>
                </a:solidFill>
              </a:rPr>
              <a:t>1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44044" name="TextBox 30"/>
          <p:cNvSpPr txBox="1">
            <a:spLocks noChangeArrowheads="1"/>
          </p:cNvSpPr>
          <p:nvPr/>
        </p:nvSpPr>
        <p:spPr bwMode="auto">
          <a:xfrm>
            <a:off x="6248400" y="2438400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d</a:t>
            </a:r>
            <a:r>
              <a:rPr lang="en-US" altLang="zh-CN" sz="1200" baseline="-25000">
                <a:solidFill>
                  <a:schemeClr val="bg1"/>
                </a:solidFill>
              </a:rPr>
              <a:t>1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44045" name="TextBox 31"/>
          <p:cNvSpPr txBox="1">
            <a:spLocks noChangeArrowheads="1"/>
          </p:cNvSpPr>
          <p:nvPr/>
        </p:nvSpPr>
        <p:spPr bwMode="auto">
          <a:xfrm>
            <a:off x="5715000" y="1295400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d</a:t>
            </a:r>
            <a:r>
              <a:rPr lang="en-US" altLang="zh-CN" sz="1200" baseline="-25000">
                <a:solidFill>
                  <a:schemeClr val="bg1"/>
                </a:solidFill>
              </a:rPr>
              <a:t>2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44046" name="TextBox 32"/>
          <p:cNvSpPr txBox="1">
            <a:spLocks noChangeArrowheads="1"/>
          </p:cNvSpPr>
          <p:nvPr/>
        </p:nvSpPr>
        <p:spPr bwMode="auto">
          <a:xfrm>
            <a:off x="5715000" y="2314575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d</a:t>
            </a:r>
            <a:r>
              <a:rPr lang="en-US" altLang="zh-CN" sz="1200" baseline="-25000">
                <a:solidFill>
                  <a:schemeClr val="bg1"/>
                </a:solidFill>
              </a:rPr>
              <a:t>2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3340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106680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67640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62940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11" name="Picture 10" descr="reading-barcodes-1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276600"/>
            <a:ext cx="8458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685800" y="3505200"/>
            <a:ext cx="6096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1295400" y="3505200"/>
            <a:ext cx="6858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1981200" y="3505200"/>
            <a:ext cx="6096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1295400" y="3810000"/>
            <a:ext cx="685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3" name="Rectangle 102"/>
          <p:cNvSpPr>
            <a:spLocks noChangeArrowheads="1"/>
          </p:cNvSpPr>
          <p:nvPr/>
        </p:nvSpPr>
        <p:spPr bwMode="auto">
          <a:xfrm>
            <a:off x="1981200" y="3810000"/>
            <a:ext cx="6096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2590800" y="3810000"/>
            <a:ext cx="5257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2590800" y="3505200"/>
            <a:ext cx="58674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12" name="Picture 11" descr="single barcode2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4876800"/>
            <a:ext cx="86741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" name="Rectangle 162"/>
          <p:cNvSpPr>
            <a:spLocks noChangeArrowheads="1"/>
          </p:cNvSpPr>
          <p:nvPr/>
        </p:nvSpPr>
        <p:spPr bwMode="auto">
          <a:xfrm>
            <a:off x="2590800" y="5029200"/>
            <a:ext cx="49530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93" name="Rectangle 192"/>
          <p:cNvSpPr>
            <a:spLocks noChangeArrowheads="1"/>
          </p:cNvSpPr>
          <p:nvPr/>
        </p:nvSpPr>
        <p:spPr bwMode="auto">
          <a:xfrm>
            <a:off x="2590800" y="5410200"/>
            <a:ext cx="44196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4" name="Rectangle 203"/>
          <p:cNvSpPr>
            <a:spLocks noChangeArrowheads="1"/>
          </p:cNvSpPr>
          <p:nvPr/>
        </p:nvSpPr>
        <p:spPr bwMode="auto">
          <a:xfrm>
            <a:off x="1447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705600" y="6096000"/>
          <a:ext cx="2106613" cy="228600"/>
        </p:xfrm>
        <a:graphic>
          <a:graphicData uri="http://schemas.openxmlformats.org/presentationml/2006/ole">
            <p:oleObj spid="_x0000_s44064" name="Equation" r:id="rId7" imgW="1485900" imgH="177800" progId="Equation.3">
              <p:embed/>
            </p:oleObj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3505200" y="4419600"/>
          <a:ext cx="2463800" cy="203200"/>
        </p:xfrm>
        <a:graphic>
          <a:graphicData uri="http://schemas.openxmlformats.org/presentationml/2006/ole">
            <p:oleObj spid="_x0000_s44065" name="Equation" r:id="rId8" imgW="2463800" imgH="203200" progId="Equation.3">
              <p:embed/>
            </p:oleObj>
          </a:graphicData>
        </a:graphic>
      </p:graphicFrame>
      <p:graphicFrame>
        <p:nvGraphicFramePr>
          <p:cNvPr id="222" name="Object 221"/>
          <p:cNvGraphicFramePr>
            <a:graphicFrameLocks noChangeAspect="1"/>
          </p:cNvGraphicFramePr>
          <p:nvPr/>
        </p:nvGraphicFramePr>
        <p:xfrm>
          <a:off x="3581400" y="6019800"/>
          <a:ext cx="2463800" cy="203200"/>
        </p:xfrm>
        <a:graphic>
          <a:graphicData uri="http://schemas.openxmlformats.org/presentationml/2006/ole">
            <p:oleObj spid="_x0000_s44066" name="Equation" r:id="rId9" imgW="2463800" imgH="203200" progId="Equation.3">
              <p:embed/>
            </p:oleObj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6705600" y="4572000"/>
          <a:ext cx="1905000" cy="228600"/>
        </p:xfrm>
        <a:graphic>
          <a:graphicData uri="http://schemas.openxmlformats.org/presentationml/2006/ole">
            <p:oleObj spid="_x0000_s44067" name="Equation" r:id="rId10" imgW="1371600" imgH="177800" progId="Equation.3">
              <p:embed/>
            </p:oleObj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7924800" y="4953000"/>
          <a:ext cx="660400" cy="177800"/>
        </p:xfrm>
        <a:graphic>
          <a:graphicData uri="http://schemas.openxmlformats.org/presentationml/2006/ole">
            <p:oleObj spid="_x0000_s44068" name="Equation" r:id="rId11" imgW="660400" imgH="177800" progId="Equation.3">
              <p:embed/>
            </p:oleObj>
          </a:graphicData>
        </a:graphic>
      </p:graphicFrame>
      <p:graphicFrame>
        <p:nvGraphicFramePr>
          <p:cNvPr id="225" name="Object 224"/>
          <p:cNvGraphicFramePr>
            <a:graphicFrameLocks noChangeAspect="1"/>
          </p:cNvGraphicFramePr>
          <p:nvPr/>
        </p:nvGraphicFramePr>
        <p:xfrm>
          <a:off x="7924800" y="5308600"/>
          <a:ext cx="673100" cy="177800"/>
        </p:xfrm>
        <a:graphic>
          <a:graphicData uri="http://schemas.openxmlformats.org/presentationml/2006/ole">
            <p:oleObj spid="_x0000_s44069" name="Equation" r:id="rId12" imgW="673100" imgH="177800" progId="Equation.3">
              <p:embed/>
            </p:oleObj>
          </a:graphicData>
        </a:graphic>
      </p:graphicFrame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H="1">
            <a:off x="7010400" y="5029200"/>
            <a:ext cx="914400" cy="4048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7010400" y="5486400"/>
            <a:ext cx="990600" cy="762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7620000" y="5029200"/>
            <a:ext cx="3048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27" name="Straight Arrow Connector 226"/>
          <p:cNvCxnSpPr>
            <a:cxnSpLocks noChangeShapeType="1"/>
          </p:cNvCxnSpPr>
          <p:nvPr/>
        </p:nvCxnSpPr>
        <p:spPr bwMode="auto">
          <a:xfrm flipH="1" flipV="1">
            <a:off x="7543800" y="5257800"/>
            <a:ext cx="457200" cy="2286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35" name="Rectangle 234"/>
          <p:cNvSpPr>
            <a:spLocks noChangeArrowheads="1"/>
          </p:cNvSpPr>
          <p:nvPr/>
        </p:nvSpPr>
        <p:spPr bwMode="auto">
          <a:xfrm>
            <a:off x="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6" name="Rectangle 235"/>
          <p:cNvSpPr>
            <a:spLocks noChangeArrowheads="1"/>
          </p:cNvSpPr>
          <p:nvPr/>
        </p:nvSpPr>
        <p:spPr bwMode="auto">
          <a:xfrm>
            <a:off x="53340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7" name="Rectangle 236"/>
          <p:cNvSpPr>
            <a:spLocks noChangeArrowheads="1"/>
          </p:cNvSpPr>
          <p:nvPr/>
        </p:nvSpPr>
        <p:spPr bwMode="auto">
          <a:xfrm>
            <a:off x="106680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8" name="Rectangle 237"/>
          <p:cNvSpPr>
            <a:spLocks noChangeArrowheads="1"/>
          </p:cNvSpPr>
          <p:nvPr/>
        </p:nvSpPr>
        <p:spPr bwMode="auto">
          <a:xfrm>
            <a:off x="160020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9" name="Rectangle 238"/>
          <p:cNvSpPr>
            <a:spLocks noChangeArrowheads="1"/>
          </p:cNvSpPr>
          <p:nvPr/>
        </p:nvSpPr>
        <p:spPr bwMode="auto">
          <a:xfrm>
            <a:off x="662940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8382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7620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685800" y="5029200"/>
            <a:ext cx="6096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13716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13716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19050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19050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66294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66294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1249363" y="5181600"/>
            <a:ext cx="46037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143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685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838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990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 flipV="1">
            <a:off x="1447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 flipV="1">
            <a:off x="1600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 flipV="1">
            <a:off x="1752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 flipV="1">
            <a:off x="1905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1295400" y="5029200"/>
            <a:ext cx="6858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>
            <a:spLocks noChangeArrowheads="1"/>
          </p:cNvSpPr>
          <p:nvPr/>
        </p:nvSpPr>
        <p:spPr bwMode="auto">
          <a:xfrm flipV="1">
            <a:off x="2057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8" name="Rectangle 127"/>
          <p:cNvSpPr>
            <a:spLocks noChangeArrowheads="1"/>
          </p:cNvSpPr>
          <p:nvPr/>
        </p:nvSpPr>
        <p:spPr bwMode="auto">
          <a:xfrm flipV="1">
            <a:off x="2209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 flipV="1">
            <a:off x="2667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 flipV="1">
            <a:off x="2819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 flipV="1">
            <a:off x="2971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 flipV="1">
            <a:off x="3124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 flipV="1">
            <a:off x="3276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4" name="Rectangle 133"/>
          <p:cNvSpPr>
            <a:spLocks noChangeArrowheads="1"/>
          </p:cNvSpPr>
          <p:nvPr/>
        </p:nvSpPr>
        <p:spPr bwMode="auto">
          <a:xfrm flipV="1">
            <a:off x="3429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5" name="Rectangle 134"/>
          <p:cNvSpPr>
            <a:spLocks noChangeArrowheads="1"/>
          </p:cNvSpPr>
          <p:nvPr/>
        </p:nvSpPr>
        <p:spPr bwMode="auto">
          <a:xfrm flipV="1">
            <a:off x="3581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 flipV="1">
            <a:off x="3733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 flipV="1">
            <a:off x="3886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 flipV="1">
            <a:off x="4038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9" name="Rectangle 138"/>
          <p:cNvSpPr>
            <a:spLocks noChangeArrowheads="1"/>
          </p:cNvSpPr>
          <p:nvPr/>
        </p:nvSpPr>
        <p:spPr bwMode="auto">
          <a:xfrm flipV="1">
            <a:off x="4191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 flipV="1">
            <a:off x="4343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1" name="Rectangle 140"/>
          <p:cNvSpPr>
            <a:spLocks noChangeArrowheads="1"/>
          </p:cNvSpPr>
          <p:nvPr/>
        </p:nvSpPr>
        <p:spPr bwMode="auto">
          <a:xfrm flipV="1">
            <a:off x="4495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2" name="Rectangle 141"/>
          <p:cNvSpPr>
            <a:spLocks noChangeArrowheads="1"/>
          </p:cNvSpPr>
          <p:nvPr/>
        </p:nvSpPr>
        <p:spPr bwMode="auto">
          <a:xfrm flipV="1">
            <a:off x="4648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>
            <a:spLocks noChangeArrowheads="1"/>
          </p:cNvSpPr>
          <p:nvPr/>
        </p:nvSpPr>
        <p:spPr bwMode="auto">
          <a:xfrm flipV="1">
            <a:off x="4800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4" name="Rectangle 143"/>
          <p:cNvSpPr>
            <a:spLocks noChangeArrowheads="1"/>
          </p:cNvSpPr>
          <p:nvPr/>
        </p:nvSpPr>
        <p:spPr bwMode="auto">
          <a:xfrm flipV="1">
            <a:off x="4953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5" name="Rectangle 144"/>
          <p:cNvSpPr>
            <a:spLocks noChangeArrowheads="1"/>
          </p:cNvSpPr>
          <p:nvPr/>
        </p:nvSpPr>
        <p:spPr bwMode="auto">
          <a:xfrm flipV="1">
            <a:off x="5105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6" name="Rectangle 145"/>
          <p:cNvSpPr>
            <a:spLocks noChangeArrowheads="1"/>
          </p:cNvSpPr>
          <p:nvPr/>
        </p:nvSpPr>
        <p:spPr bwMode="auto">
          <a:xfrm flipV="1">
            <a:off x="5257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7" name="Rectangle 146"/>
          <p:cNvSpPr>
            <a:spLocks noChangeArrowheads="1"/>
          </p:cNvSpPr>
          <p:nvPr/>
        </p:nvSpPr>
        <p:spPr bwMode="auto">
          <a:xfrm flipV="1">
            <a:off x="5410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 flipV="1">
            <a:off x="5486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9" name="Rectangle 148"/>
          <p:cNvSpPr>
            <a:spLocks noChangeArrowheads="1"/>
          </p:cNvSpPr>
          <p:nvPr/>
        </p:nvSpPr>
        <p:spPr bwMode="auto">
          <a:xfrm flipV="1">
            <a:off x="5638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0" name="Rectangle 149"/>
          <p:cNvSpPr>
            <a:spLocks noChangeArrowheads="1"/>
          </p:cNvSpPr>
          <p:nvPr/>
        </p:nvSpPr>
        <p:spPr bwMode="auto">
          <a:xfrm flipV="1">
            <a:off x="5791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1" name="Rectangle 150"/>
          <p:cNvSpPr>
            <a:spLocks noChangeArrowheads="1"/>
          </p:cNvSpPr>
          <p:nvPr/>
        </p:nvSpPr>
        <p:spPr bwMode="auto">
          <a:xfrm flipV="1">
            <a:off x="5943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2" name="Rectangle 151"/>
          <p:cNvSpPr>
            <a:spLocks noChangeArrowheads="1"/>
          </p:cNvSpPr>
          <p:nvPr/>
        </p:nvSpPr>
        <p:spPr bwMode="auto">
          <a:xfrm flipV="1">
            <a:off x="6096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3" name="Rectangle 152"/>
          <p:cNvSpPr>
            <a:spLocks noChangeArrowheads="1"/>
          </p:cNvSpPr>
          <p:nvPr/>
        </p:nvSpPr>
        <p:spPr bwMode="auto">
          <a:xfrm flipV="1">
            <a:off x="6248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4" name="Rectangle 153"/>
          <p:cNvSpPr>
            <a:spLocks noChangeArrowheads="1"/>
          </p:cNvSpPr>
          <p:nvPr/>
        </p:nvSpPr>
        <p:spPr bwMode="auto">
          <a:xfrm flipV="1">
            <a:off x="6400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5" name="Rectangle 154"/>
          <p:cNvSpPr>
            <a:spLocks noChangeArrowheads="1"/>
          </p:cNvSpPr>
          <p:nvPr/>
        </p:nvSpPr>
        <p:spPr bwMode="auto">
          <a:xfrm flipV="1">
            <a:off x="6553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6" name="Rectangle 155"/>
          <p:cNvSpPr>
            <a:spLocks noChangeArrowheads="1"/>
          </p:cNvSpPr>
          <p:nvPr/>
        </p:nvSpPr>
        <p:spPr bwMode="auto">
          <a:xfrm flipV="1">
            <a:off x="6705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7" name="Rectangle 156"/>
          <p:cNvSpPr>
            <a:spLocks noChangeArrowheads="1"/>
          </p:cNvSpPr>
          <p:nvPr/>
        </p:nvSpPr>
        <p:spPr bwMode="auto">
          <a:xfrm flipV="1">
            <a:off x="6858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8" name="Rectangle 157"/>
          <p:cNvSpPr>
            <a:spLocks noChangeArrowheads="1"/>
          </p:cNvSpPr>
          <p:nvPr/>
        </p:nvSpPr>
        <p:spPr bwMode="auto">
          <a:xfrm flipV="1">
            <a:off x="7010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 flipV="1">
            <a:off x="7162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0" name="Rectangle 159"/>
          <p:cNvSpPr>
            <a:spLocks noChangeArrowheads="1"/>
          </p:cNvSpPr>
          <p:nvPr/>
        </p:nvSpPr>
        <p:spPr bwMode="auto">
          <a:xfrm flipV="1">
            <a:off x="7315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1" name="Rectangle 160"/>
          <p:cNvSpPr>
            <a:spLocks noChangeArrowheads="1"/>
          </p:cNvSpPr>
          <p:nvPr/>
        </p:nvSpPr>
        <p:spPr bwMode="auto">
          <a:xfrm flipV="1">
            <a:off x="7467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2" name="Rectangle 161"/>
          <p:cNvSpPr>
            <a:spLocks noChangeArrowheads="1"/>
          </p:cNvSpPr>
          <p:nvPr/>
        </p:nvSpPr>
        <p:spPr bwMode="auto">
          <a:xfrm>
            <a:off x="1295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0" name="Rectangle 219"/>
          <p:cNvSpPr>
            <a:spLocks noChangeArrowheads="1"/>
          </p:cNvSpPr>
          <p:nvPr/>
        </p:nvSpPr>
        <p:spPr bwMode="auto">
          <a:xfrm>
            <a:off x="1600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1" name="Rectangle 220"/>
          <p:cNvSpPr>
            <a:spLocks noChangeArrowheads="1"/>
          </p:cNvSpPr>
          <p:nvPr/>
        </p:nvSpPr>
        <p:spPr bwMode="auto">
          <a:xfrm>
            <a:off x="1752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3" name="Rectangle 222"/>
          <p:cNvSpPr>
            <a:spLocks noChangeArrowheads="1"/>
          </p:cNvSpPr>
          <p:nvPr/>
        </p:nvSpPr>
        <p:spPr bwMode="auto">
          <a:xfrm>
            <a:off x="1905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8" name="Rectangle 227"/>
          <p:cNvSpPr>
            <a:spLocks noChangeArrowheads="1"/>
          </p:cNvSpPr>
          <p:nvPr/>
        </p:nvSpPr>
        <p:spPr bwMode="auto">
          <a:xfrm>
            <a:off x="2209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9" name="Rectangle 228"/>
          <p:cNvSpPr>
            <a:spLocks noChangeArrowheads="1"/>
          </p:cNvSpPr>
          <p:nvPr/>
        </p:nvSpPr>
        <p:spPr bwMode="auto">
          <a:xfrm>
            <a:off x="2362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0" name="Rectangle 229"/>
          <p:cNvSpPr>
            <a:spLocks noChangeArrowheads="1"/>
          </p:cNvSpPr>
          <p:nvPr/>
        </p:nvSpPr>
        <p:spPr bwMode="auto">
          <a:xfrm>
            <a:off x="2514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1" name="Rectangle 230"/>
          <p:cNvSpPr>
            <a:spLocks noChangeArrowheads="1"/>
          </p:cNvSpPr>
          <p:nvPr/>
        </p:nvSpPr>
        <p:spPr bwMode="auto">
          <a:xfrm>
            <a:off x="2819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2" name="Rectangle 231"/>
          <p:cNvSpPr>
            <a:spLocks noChangeArrowheads="1"/>
          </p:cNvSpPr>
          <p:nvPr/>
        </p:nvSpPr>
        <p:spPr bwMode="auto">
          <a:xfrm>
            <a:off x="2971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3" name="Rectangle 232"/>
          <p:cNvSpPr>
            <a:spLocks noChangeArrowheads="1"/>
          </p:cNvSpPr>
          <p:nvPr/>
        </p:nvSpPr>
        <p:spPr bwMode="auto">
          <a:xfrm>
            <a:off x="3124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4" name="Rectangle 233"/>
          <p:cNvSpPr>
            <a:spLocks noChangeArrowheads="1"/>
          </p:cNvSpPr>
          <p:nvPr/>
        </p:nvSpPr>
        <p:spPr bwMode="auto">
          <a:xfrm>
            <a:off x="3276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0" name="Rectangle 239"/>
          <p:cNvSpPr>
            <a:spLocks noChangeArrowheads="1"/>
          </p:cNvSpPr>
          <p:nvPr/>
        </p:nvSpPr>
        <p:spPr bwMode="auto">
          <a:xfrm>
            <a:off x="3429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1" name="Rectangle 240"/>
          <p:cNvSpPr>
            <a:spLocks noChangeArrowheads="1"/>
          </p:cNvSpPr>
          <p:nvPr/>
        </p:nvSpPr>
        <p:spPr bwMode="auto">
          <a:xfrm>
            <a:off x="3581400" y="5562600"/>
            <a:ext cx="46038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2" name="Rectangle 241"/>
          <p:cNvSpPr>
            <a:spLocks noChangeArrowheads="1"/>
          </p:cNvSpPr>
          <p:nvPr/>
        </p:nvSpPr>
        <p:spPr bwMode="auto">
          <a:xfrm>
            <a:off x="3886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3" name="Rectangle 242"/>
          <p:cNvSpPr>
            <a:spLocks noChangeArrowheads="1"/>
          </p:cNvSpPr>
          <p:nvPr/>
        </p:nvSpPr>
        <p:spPr bwMode="auto">
          <a:xfrm>
            <a:off x="4038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4" name="Rectangle 243"/>
          <p:cNvSpPr>
            <a:spLocks noChangeArrowheads="1"/>
          </p:cNvSpPr>
          <p:nvPr/>
        </p:nvSpPr>
        <p:spPr bwMode="auto">
          <a:xfrm>
            <a:off x="4191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5" name="Rectangle 244"/>
          <p:cNvSpPr>
            <a:spLocks noChangeArrowheads="1"/>
          </p:cNvSpPr>
          <p:nvPr/>
        </p:nvSpPr>
        <p:spPr bwMode="auto">
          <a:xfrm>
            <a:off x="4343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6" name="Rectangle 245"/>
          <p:cNvSpPr>
            <a:spLocks noChangeArrowheads="1"/>
          </p:cNvSpPr>
          <p:nvPr/>
        </p:nvSpPr>
        <p:spPr bwMode="auto">
          <a:xfrm>
            <a:off x="4495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7" name="Rectangle 246"/>
          <p:cNvSpPr>
            <a:spLocks noChangeArrowheads="1"/>
          </p:cNvSpPr>
          <p:nvPr/>
        </p:nvSpPr>
        <p:spPr bwMode="auto">
          <a:xfrm>
            <a:off x="4648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8" name="Rectangle 247"/>
          <p:cNvSpPr>
            <a:spLocks noChangeArrowheads="1"/>
          </p:cNvSpPr>
          <p:nvPr/>
        </p:nvSpPr>
        <p:spPr bwMode="auto">
          <a:xfrm>
            <a:off x="4800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9" name="Rectangle 248"/>
          <p:cNvSpPr>
            <a:spLocks noChangeArrowheads="1"/>
          </p:cNvSpPr>
          <p:nvPr/>
        </p:nvSpPr>
        <p:spPr bwMode="auto">
          <a:xfrm>
            <a:off x="4953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0" name="Rectangle 249"/>
          <p:cNvSpPr>
            <a:spLocks noChangeArrowheads="1"/>
          </p:cNvSpPr>
          <p:nvPr/>
        </p:nvSpPr>
        <p:spPr bwMode="auto">
          <a:xfrm>
            <a:off x="5105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1" name="Rectangle 250"/>
          <p:cNvSpPr>
            <a:spLocks noChangeArrowheads="1"/>
          </p:cNvSpPr>
          <p:nvPr/>
        </p:nvSpPr>
        <p:spPr bwMode="auto">
          <a:xfrm>
            <a:off x="5257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2" name="Rectangle 251"/>
          <p:cNvSpPr>
            <a:spLocks noChangeArrowheads="1"/>
          </p:cNvSpPr>
          <p:nvPr/>
        </p:nvSpPr>
        <p:spPr bwMode="auto">
          <a:xfrm>
            <a:off x="5410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3" name="Rectangle 252"/>
          <p:cNvSpPr>
            <a:spLocks noChangeArrowheads="1"/>
          </p:cNvSpPr>
          <p:nvPr/>
        </p:nvSpPr>
        <p:spPr bwMode="auto">
          <a:xfrm>
            <a:off x="5562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4" name="Rectangle 253"/>
          <p:cNvSpPr>
            <a:spLocks noChangeArrowheads="1"/>
          </p:cNvSpPr>
          <p:nvPr/>
        </p:nvSpPr>
        <p:spPr bwMode="auto">
          <a:xfrm>
            <a:off x="5715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5" name="Rectangle 254"/>
          <p:cNvSpPr>
            <a:spLocks noChangeArrowheads="1"/>
          </p:cNvSpPr>
          <p:nvPr/>
        </p:nvSpPr>
        <p:spPr bwMode="auto">
          <a:xfrm>
            <a:off x="5867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6" name="Rectangle 255"/>
          <p:cNvSpPr>
            <a:spLocks noChangeArrowheads="1"/>
          </p:cNvSpPr>
          <p:nvPr/>
        </p:nvSpPr>
        <p:spPr bwMode="auto">
          <a:xfrm>
            <a:off x="6019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7" name="Rectangle 256"/>
          <p:cNvSpPr>
            <a:spLocks noChangeArrowheads="1"/>
          </p:cNvSpPr>
          <p:nvPr/>
        </p:nvSpPr>
        <p:spPr bwMode="auto">
          <a:xfrm>
            <a:off x="6172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8" name="Rectangle 257"/>
          <p:cNvSpPr>
            <a:spLocks noChangeArrowheads="1"/>
          </p:cNvSpPr>
          <p:nvPr/>
        </p:nvSpPr>
        <p:spPr bwMode="auto">
          <a:xfrm>
            <a:off x="6324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9" name="Rectangle 258"/>
          <p:cNvSpPr>
            <a:spLocks noChangeArrowheads="1"/>
          </p:cNvSpPr>
          <p:nvPr/>
        </p:nvSpPr>
        <p:spPr bwMode="auto">
          <a:xfrm>
            <a:off x="6477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0" name="Rectangle 259"/>
          <p:cNvSpPr>
            <a:spLocks noChangeArrowheads="1"/>
          </p:cNvSpPr>
          <p:nvPr/>
        </p:nvSpPr>
        <p:spPr bwMode="auto">
          <a:xfrm>
            <a:off x="6629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1" name="Rectangle 260"/>
          <p:cNvSpPr>
            <a:spLocks noChangeArrowheads="1"/>
          </p:cNvSpPr>
          <p:nvPr/>
        </p:nvSpPr>
        <p:spPr bwMode="auto">
          <a:xfrm>
            <a:off x="6781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2" name="Rectangle 261"/>
          <p:cNvSpPr>
            <a:spLocks noChangeArrowheads="1"/>
          </p:cNvSpPr>
          <p:nvPr/>
        </p:nvSpPr>
        <p:spPr bwMode="auto">
          <a:xfrm>
            <a:off x="6934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3" name="Rectangle 262"/>
          <p:cNvSpPr>
            <a:spLocks noChangeArrowheads="1"/>
          </p:cNvSpPr>
          <p:nvPr/>
        </p:nvSpPr>
        <p:spPr bwMode="auto">
          <a:xfrm flipV="1">
            <a:off x="1295400" y="5410200"/>
            <a:ext cx="685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4" name="Rectangle 263"/>
          <p:cNvSpPr>
            <a:spLocks noChangeArrowheads="1"/>
          </p:cNvSpPr>
          <p:nvPr/>
        </p:nvSpPr>
        <p:spPr bwMode="auto">
          <a:xfrm>
            <a:off x="2057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6" name="Rectangle 265"/>
          <p:cNvSpPr>
            <a:spLocks noChangeArrowheads="1"/>
          </p:cNvSpPr>
          <p:nvPr/>
        </p:nvSpPr>
        <p:spPr bwMode="auto">
          <a:xfrm>
            <a:off x="22098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7" name="Rectangle 266"/>
          <p:cNvSpPr>
            <a:spLocks noChangeArrowheads="1"/>
          </p:cNvSpPr>
          <p:nvPr/>
        </p:nvSpPr>
        <p:spPr bwMode="auto">
          <a:xfrm>
            <a:off x="22098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9" name="Rectangle 268"/>
          <p:cNvSpPr>
            <a:spLocks noChangeArrowheads="1"/>
          </p:cNvSpPr>
          <p:nvPr/>
        </p:nvSpPr>
        <p:spPr bwMode="auto">
          <a:xfrm>
            <a:off x="2667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0" name="Rectangle 269"/>
          <p:cNvSpPr>
            <a:spLocks noChangeArrowheads="1"/>
          </p:cNvSpPr>
          <p:nvPr/>
        </p:nvSpPr>
        <p:spPr bwMode="auto">
          <a:xfrm>
            <a:off x="24384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1" name="Rectangle 270"/>
          <p:cNvSpPr>
            <a:spLocks noChangeArrowheads="1"/>
          </p:cNvSpPr>
          <p:nvPr/>
        </p:nvSpPr>
        <p:spPr bwMode="auto">
          <a:xfrm>
            <a:off x="25146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2" name="Rectangle 271"/>
          <p:cNvSpPr>
            <a:spLocks noChangeArrowheads="1"/>
          </p:cNvSpPr>
          <p:nvPr/>
        </p:nvSpPr>
        <p:spPr bwMode="auto">
          <a:xfrm>
            <a:off x="1981200" y="5029200"/>
            <a:ext cx="3048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3" name="Rectangle 272"/>
          <p:cNvSpPr>
            <a:spLocks noChangeArrowheads="1"/>
          </p:cNvSpPr>
          <p:nvPr/>
        </p:nvSpPr>
        <p:spPr bwMode="auto">
          <a:xfrm>
            <a:off x="2286000" y="5029200"/>
            <a:ext cx="3048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4" name="Rectangle 273"/>
          <p:cNvSpPr>
            <a:spLocks noChangeArrowheads="1"/>
          </p:cNvSpPr>
          <p:nvPr/>
        </p:nvSpPr>
        <p:spPr bwMode="auto">
          <a:xfrm flipV="1">
            <a:off x="1981200" y="5410200"/>
            <a:ext cx="304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5" name="Rectangle 274"/>
          <p:cNvSpPr>
            <a:spLocks noChangeArrowheads="1"/>
          </p:cNvSpPr>
          <p:nvPr/>
        </p:nvSpPr>
        <p:spPr bwMode="auto">
          <a:xfrm flipV="1">
            <a:off x="2286000" y="5410200"/>
            <a:ext cx="304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9" name="Rectangle 278"/>
          <p:cNvSpPr>
            <a:spLocks noChangeArrowheads="1"/>
          </p:cNvSpPr>
          <p:nvPr/>
        </p:nvSpPr>
        <p:spPr bwMode="auto">
          <a:xfrm flipV="1">
            <a:off x="1295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4179" name="TextBox 32"/>
          <p:cNvSpPr txBox="1">
            <a:spLocks noChangeArrowheads="1"/>
          </p:cNvSpPr>
          <p:nvPr/>
        </p:nvSpPr>
        <p:spPr bwMode="auto">
          <a:xfrm>
            <a:off x="-1122363" y="142716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 nodeType="clickPar">
                      <p:stCondLst>
                        <p:cond delay="indefinite"/>
                      </p:stCondLst>
                      <p:childTnLst>
                        <p:par>
                          <p:cTn id="1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 nodeType="clickPar">
                      <p:stCondLst>
                        <p:cond delay="indefinite"/>
                      </p:stCondLst>
                      <p:childTnLst>
                        <p:par>
                          <p:cTn id="1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 nodeType="clickPar">
                      <p:stCondLst>
                        <p:cond delay="indefinite"/>
                      </p:stCondLst>
                      <p:childTnLst>
                        <p:par>
                          <p:cTn id="2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63" grpId="0" animBg="1"/>
      <p:bldP spid="193" grpId="0" animBg="1"/>
      <p:bldP spid="204" grpId="0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220" grpId="0" animBg="1"/>
      <p:bldP spid="221" grpId="0" animBg="1"/>
      <p:bldP spid="223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6" grpId="0" animBg="1"/>
      <p:bldP spid="266" grpId="1" animBg="1"/>
      <p:bldP spid="267" grpId="0" animBg="1"/>
      <p:bldP spid="267" grpId="1" animBg="1"/>
      <p:bldP spid="269" grpId="0" animBg="1"/>
      <p:bldP spid="270" grpId="0" animBg="1"/>
      <p:bldP spid="270" grpId="1" animBg="1"/>
      <p:bldP spid="271" grpId="0" animBg="1"/>
      <p:bldP spid="271" grpId="1" animBg="1"/>
      <p:bldP spid="272" grpId="0" animBg="1"/>
      <p:bldP spid="273" grpId="0" animBg="1"/>
      <p:bldP spid="274" grpId="0" animBg="1"/>
      <p:bldP spid="275" grpId="0" animBg="1"/>
      <p:bldP spid="27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2D127E-F914-4C88-BEB8-318526363DCA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altLang="zh-CN" smtClean="0"/>
              <a:t> </a:t>
            </a:r>
          </a:p>
        </p:txBody>
      </p:sp>
      <p:graphicFrame>
        <p:nvGraphicFramePr>
          <p:cNvPr id="46083" name="Object 1"/>
          <p:cNvGraphicFramePr>
            <a:graphicFrameLocks noChangeAspect="1"/>
          </p:cNvGraphicFramePr>
          <p:nvPr/>
        </p:nvGraphicFramePr>
        <p:xfrm>
          <a:off x="4514850" y="3346450"/>
          <a:ext cx="114300" cy="165100"/>
        </p:xfrm>
        <a:graphic>
          <a:graphicData uri="http://schemas.openxmlformats.org/presentationml/2006/ole">
            <p:oleObj spid="_x0000_s46083" name="Equation" r:id="rId3" imgW="114300" imgH="165100" progId="Equation.3">
              <p:embed/>
            </p:oleObj>
          </a:graphicData>
        </a:graphic>
      </p:graphicFrame>
      <p:sp>
        <p:nvSpPr>
          <p:cNvPr id="46084" name="TextBox 3"/>
          <p:cNvSpPr txBox="1">
            <a:spLocks noChangeArrowheads="1"/>
          </p:cNvSpPr>
          <p:nvPr/>
        </p:nvSpPr>
        <p:spPr bwMode="auto">
          <a:xfrm>
            <a:off x="685800" y="1905000"/>
            <a:ext cx="79248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3200" b="1" i="1" u="sng"/>
              <a:t>Theorem1</a:t>
            </a:r>
            <a:r>
              <a:rPr lang="en-US" altLang="zh-CN" sz="3200" i="1"/>
              <a:t>: If we assume that all the symbols have the same length of     , then we can uniquely read a barcode if</a:t>
            </a:r>
          </a:p>
          <a:p>
            <a:r>
              <a:rPr lang="en-US" altLang="zh-CN" sz="3200" b="1" i="1"/>
              <a:t>Barcode reader diameter </a:t>
            </a:r>
            <a:r>
              <a:rPr lang="en-US" altLang="zh-CN" sz="3200" i="1"/>
              <a:t>&lt; 2 </a:t>
            </a:r>
          </a:p>
        </p:txBody>
      </p:sp>
      <p:graphicFrame>
        <p:nvGraphicFramePr>
          <p:cNvPr id="46085" name="Object 5"/>
          <p:cNvGraphicFramePr>
            <a:graphicFrameLocks noChangeAspect="1"/>
          </p:cNvGraphicFramePr>
          <p:nvPr/>
        </p:nvGraphicFramePr>
        <p:xfrm>
          <a:off x="4800600" y="2438400"/>
          <a:ext cx="381000" cy="541338"/>
        </p:xfrm>
        <a:graphic>
          <a:graphicData uri="http://schemas.openxmlformats.org/presentationml/2006/ole">
            <p:oleObj spid="_x0000_s46085" name="Equation" r:id="rId4" imgW="88900" imgH="177800" progId="Equation.3">
              <p:embed/>
            </p:oleObj>
          </a:graphicData>
        </a:graphic>
      </p:graphicFrame>
      <p:graphicFrame>
        <p:nvGraphicFramePr>
          <p:cNvPr id="46086" name="Object 8"/>
          <p:cNvGraphicFramePr>
            <a:graphicFrameLocks noChangeAspect="1"/>
          </p:cNvGraphicFramePr>
          <p:nvPr/>
        </p:nvGraphicFramePr>
        <p:xfrm>
          <a:off x="5562600" y="3352800"/>
          <a:ext cx="381000" cy="609600"/>
        </p:xfrm>
        <a:graphic>
          <a:graphicData uri="http://schemas.openxmlformats.org/presentationml/2006/ole">
            <p:oleObj spid="_x0000_s46086" name="Equation" r:id="rId5" imgW="889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4" descr="reading-barcodes-no-titl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914400"/>
            <a:ext cx="8458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F4F16E2-44AF-4AF5-855A-9E03414B8B3A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47107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Reading Algorithm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>
            <a:off x="2590800" y="2133600"/>
            <a:ext cx="3810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>
            <a:off x="2590800" y="2438400"/>
            <a:ext cx="3810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Multiply 19"/>
          <p:cNvSpPr>
            <a:spLocks/>
          </p:cNvSpPr>
          <p:nvPr/>
        </p:nvSpPr>
        <p:spPr bwMode="auto">
          <a:xfrm>
            <a:off x="2057400" y="19812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" name="Multiply 20"/>
          <p:cNvSpPr>
            <a:spLocks/>
          </p:cNvSpPr>
          <p:nvPr/>
        </p:nvSpPr>
        <p:spPr bwMode="auto">
          <a:xfrm>
            <a:off x="1981200" y="22860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Multiply 21"/>
          <p:cNvSpPr>
            <a:spLocks/>
          </p:cNvSpPr>
          <p:nvPr/>
        </p:nvSpPr>
        <p:spPr bwMode="auto">
          <a:xfrm>
            <a:off x="2286000" y="9906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" name="Multiply 23"/>
          <p:cNvSpPr>
            <a:spLocks/>
          </p:cNvSpPr>
          <p:nvPr/>
        </p:nvSpPr>
        <p:spPr bwMode="auto">
          <a:xfrm>
            <a:off x="3581400" y="12192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" name="Multiply 24"/>
          <p:cNvSpPr>
            <a:spLocks/>
          </p:cNvSpPr>
          <p:nvPr/>
        </p:nvSpPr>
        <p:spPr bwMode="auto">
          <a:xfrm>
            <a:off x="7467600" y="9906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ultiply 25"/>
          <p:cNvSpPr>
            <a:spLocks/>
          </p:cNvSpPr>
          <p:nvPr/>
        </p:nvSpPr>
        <p:spPr bwMode="auto">
          <a:xfrm>
            <a:off x="6858000" y="12192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09600" y="2743200"/>
          <a:ext cx="1905000" cy="685800"/>
        </p:xfrm>
        <a:graphic>
          <a:graphicData uri="http://schemas.openxmlformats.org/presentationml/2006/ole">
            <p:oleObj spid="_x0000_s47116" name="Equation" r:id="rId4" imgW="1511300" imgH="660400" progId="Equation.3">
              <p:embed/>
            </p:oleObj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33400" y="1981200"/>
          <a:ext cx="1905000" cy="279400"/>
        </p:xfrm>
        <a:graphic>
          <a:graphicData uri="http://schemas.openxmlformats.org/presentationml/2006/ole">
            <p:oleObj spid="_x0000_s47117" name="Equation" r:id="rId5" imgW="1714500" imgH="2032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33400" y="2260600"/>
          <a:ext cx="1828800" cy="304800"/>
        </p:xfrm>
        <a:graphic>
          <a:graphicData uri="http://schemas.openxmlformats.org/presentationml/2006/ole">
            <p:oleObj spid="_x0000_s47118" name="Equation" r:id="rId6" imgW="1663700" imgH="20320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124200" y="1981200"/>
          <a:ext cx="1676400" cy="304800"/>
        </p:xfrm>
        <a:graphic>
          <a:graphicData uri="http://schemas.openxmlformats.org/presentationml/2006/ole">
            <p:oleObj spid="_x0000_s47119" name="Equation" r:id="rId7" imgW="1498600" imgH="203200" progId="Equation.3">
              <p:embed/>
            </p:oleObj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124200" y="2286000"/>
          <a:ext cx="1676400" cy="304800"/>
        </p:xfrm>
        <a:graphic>
          <a:graphicData uri="http://schemas.openxmlformats.org/presentationml/2006/ole">
            <p:oleObj spid="_x0000_s47120" name="Equation" r:id="rId8" imgW="1447800" imgH="203200" progId="Equation.3">
              <p:embed/>
            </p:oleObj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609600" y="3733800"/>
          <a:ext cx="2133600" cy="685800"/>
        </p:xfrm>
        <a:graphic>
          <a:graphicData uri="http://schemas.openxmlformats.org/presentationml/2006/ole">
            <p:oleObj spid="_x0000_s47121" name="Equation" r:id="rId9" imgW="1752600" imgH="660400" progId="Equation.3">
              <p:embed/>
            </p:oleObj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609600" y="4648200"/>
          <a:ext cx="1905000" cy="685800"/>
        </p:xfrm>
        <a:graphic>
          <a:graphicData uri="http://schemas.openxmlformats.org/presentationml/2006/ole">
            <p:oleObj spid="_x0000_s47122" name="Equation" r:id="rId10" imgW="1574800" imgH="660400" progId="Equation.3">
              <p:embed/>
            </p:oleObj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609600" y="5562600"/>
          <a:ext cx="2133600" cy="685800"/>
        </p:xfrm>
        <a:graphic>
          <a:graphicData uri="http://schemas.openxmlformats.org/presentationml/2006/ole">
            <p:oleObj spid="_x0000_s47123" name="Equation" r:id="rId11" imgW="1752600" imgH="660400" progId="Equation.3">
              <p:embed/>
            </p:oleObj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/>
        </p:nvGraphicFramePr>
        <p:xfrm>
          <a:off x="3810000" y="2971800"/>
          <a:ext cx="4362450" cy="304800"/>
        </p:xfrm>
        <a:graphic>
          <a:graphicData uri="http://schemas.openxmlformats.org/presentationml/2006/ole">
            <p:oleObj spid="_x0000_s47124" name="Equation" r:id="rId12" imgW="2908300" imgH="203200" progId="Equation.3">
              <p:embed/>
            </p:oleObj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/>
        </p:nvGraphicFramePr>
        <p:xfrm>
          <a:off x="3810000" y="2971800"/>
          <a:ext cx="4114800" cy="304800"/>
        </p:xfrm>
        <a:graphic>
          <a:graphicData uri="http://schemas.openxmlformats.org/presentationml/2006/ole">
            <p:oleObj spid="_x0000_s47125" name="Equation" r:id="rId13" imgW="2743200" imgH="203200" progId="Equation.3">
              <p:embed/>
            </p:oleObj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3810000" y="2971800"/>
          <a:ext cx="2781300" cy="304800"/>
        </p:xfrm>
        <a:graphic>
          <a:graphicData uri="http://schemas.openxmlformats.org/presentationml/2006/ole">
            <p:oleObj spid="_x0000_s47126" name="Equation" r:id="rId14" imgW="1854200" imgH="203200" progId="Equation.3">
              <p:embed/>
            </p:oleObj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3810000" y="2971800"/>
          <a:ext cx="2514600" cy="304800"/>
        </p:xfrm>
        <a:graphic>
          <a:graphicData uri="http://schemas.openxmlformats.org/presentationml/2006/ole">
            <p:oleObj spid="_x0000_s47127" name="Equation" r:id="rId15" imgW="1676400" imgH="203200" progId="Equation.3">
              <p:embed/>
            </p:oleObj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3810000" y="2971800"/>
          <a:ext cx="2228850" cy="304800"/>
        </p:xfrm>
        <a:graphic>
          <a:graphicData uri="http://schemas.openxmlformats.org/presentationml/2006/ole">
            <p:oleObj spid="_x0000_s47128" name="Equation" r:id="rId16" imgW="1485900" imgH="203200" progId="Equation.3">
              <p:embed/>
            </p:oleObj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3810000" y="2971800"/>
          <a:ext cx="1943100" cy="304800"/>
        </p:xfrm>
        <a:graphic>
          <a:graphicData uri="http://schemas.openxmlformats.org/presentationml/2006/ole">
            <p:oleObj spid="_x0000_s47129" name="Equation" r:id="rId17" imgW="1295400" imgH="203200" progId="Equation.3">
              <p:embed/>
            </p:oleObj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09600" y="6473825"/>
            <a:ext cx="1600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And so on</a:t>
            </a:r>
          </a:p>
        </p:txBody>
      </p:sp>
      <p:sp>
        <p:nvSpPr>
          <p:cNvPr id="49" name="Multiply 48"/>
          <p:cNvSpPr>
            <a:spLocks/>
          </p:cNvSpPr>
          <p:nvPr/>
        </p:nvSpPr>
        <p:spPr bwMode="auto">
          <a:xfrm>
            <a:off x="7772400" y="29718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2" name="Multiply 41"/>
          <p:cNvSpPr>
            <a:spLocks/>
          </p:cNvSpPr>
          <p:nvPr/>
        </p:nvSpPr>
        <p:spPr bwMode="auto">
          <a:xfrm>
            <a:off x="1066800" y="22860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3" name="Multiply 42"/>
          <p:cNvSpPr>
            <a:spLocks/>
          </p:cNvSpPr>
          <p:nvPr/>
        </p:nvSpPr>
        <p:spPr bwMode="auto">
          <a:xfrm>
            <a:off x="1143000" y="19812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4" name="Picture 3" descr="reading-barcodes-open-ended.pn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33400" y="914400"/>
            <a:ext cx="8458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Down Arrow 53"/>
          <p:cNvSpPr>
            <a:spLocks noChangeArrowheads="1"/>
          </p:cNvSpPr>
          <p:nvPr/>
        </p:nvSpPr>
        <p:spPr bwMode="auto">
          <a:xfrm>
            <a:off x="8382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sp>
        <p:nvSpPr>
          <p:cNvPr id="55" name="Down Arrow 54"/>
          <p:cNvSpPr>
            <a:spLocks noChangeArrowheads="1"/>
          </p:cNvSpPr>
          <p:nvPr/>
        </p:nvSpPr>
        <p:spPr bwMode="auto">
          <a:xfrm>
            <a:off x="14478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sp>
        <p:nvSpPr>
          <p:cNvPr id="56" name="Down Arrow 55"/>
          <p:cNvSpPr>
            <a:spLocks noChangeArrowheads="1"/>
          </p:cNvSpPr>
          <p:nvPr/>
        </p:nvSpPr>
        <p:spPr bwMode="auto">
          <a:xfrm>
            <a:off x="21336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sp>
        <p:nvSpPr>
          <p:cNvPr id="57" name="Down Arrow 56"/>
          <p:cNvSpPr>
            <a:spLocks noChangeArrowheads="1"/>
          </p:cNvSpPr>
          <p:nvPr/>
        </p:nvSpPr>
        <p:spPr bwMode="auto">
          <a:xfrm>
            <a:off x="27432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sp>
        <p:nvSpPr>
          <p:cNvPr id="58" name="Down Arrow 57"/>
          <p:cNvSpPr>
            <a:spLocks noChangeArrowheads="1"/>
          </p:cNvSpPr>
          <p:nvPr/>
        </p:nvSpPr>
        <p:spPr bwMode="auto">
          <a:xfrm>
            <a:off x="73914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graphicFrame>
        <p:nvGraphicFramePr>
          <p:cNvPr id="47140" name="Object 58"/>
          <p:cNvGraphicFramePr>
            <a:graphicFrameLocks noChangeAspect="1"/>
          </p:cNvGraphicFramePr>
          <p:nvPr/>
        </p:nvGraphicFramePr>
        <p:xfrm>
          <a:off x="7162800" y="1828800"/>
          <a:ext cx="1828800" cy="228600"/>
        </p:xfrm>
        <a:graphic>
          <a:graphicData uri="http://schemas.openxmlformats.org/presentationml/2006/ole">
            <p:oleObj spid="_x0000_s47140" name="Equation" r:id="rId19" imgW="1346200" imgH="177800" progId="Equation.3">
              <p:embed/>
            </p:oleObj>
          </a:graphicData>
        </a:graphic>
      </p:graphicFrame>
      <p:graphicFrame>
        <p:nvGraphicFramePr>
          <p:cNvPr id="47141" name="Object 59"/>
          <p:cNvGraphicFramePr>
            <a:graphicFrameLocks noChangeAspect="1"/>
          </p:cNvGraphicFramePr>
          <p:nvPr/>
        </p:nvGraphicFramePr>
        <p:xfrm>
          <a:off x="3581400" y="1828800"/>
          <a:ext cx="1981200" cy="152400"/>
        </p:xfrm>
        <a:graphic>
          <a:graphicData uri="http://schemas.openxmlformats.org/presentationml/2006/ole">
            <p:oleObj spid="_x0000_s47141" name="Equation" r:id="rId20" imgW="2463800" imgH="203200" progId="Equation.3">
              <p:embed/>
            </p:oleObj>
          </a:graphicData>
        </a:graphic>
      </p:graphicFrame>
      <p:pic>
        <p:nvPicPr>
          <p:cNvPr id="39" name="Picture 1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657600" y="3505200"/>
            <a:ext cx="480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" grpId="0"/>
      <p:bldP spid="49" grpId="0" animBg="1"/>
      <p:bldP spid="49" grpId="1" animBg="1"/>
      <p:bldP spid="42" grpId="0" animBg="1"/>
      <p:bldP spid="4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altLang="zh-CN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Research </a:t>
            </a: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motivation and problem statement</a:t>
            </a:r>
            <a:endParaRPr lang="en-US" dirty="0">
              <a:solidFill>
                <a:srgbClr val="7F7F7F"/>
              </a:solidFill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Concept of wireless barcodes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Challenges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Simulation results</a:t>
            </a:r>
            <a:endParaRPr lang="en-US" dirty="0">
              <a:solidFill>
                <a:srgbClr val="7F7F7F"/>
              </a:solidFill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Barcode design </a:t>
            </a: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and reading algorithm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Barcode prototype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Related work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Summary of </a:t>
            </a: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contribution and future work</a:t>
            </a:r>
            <a:endParaRPr lang="en-US" dirty="0">
              <a:solidFill>
                <a:srgbClr val="7F7F7F"/>
              </a:solidFill>
              <a:ea typeface="+mn-ea"/>
              <a:cs typeface="+mn-cs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A0ECC56-14AF-4A5C-AE08-54B55CECCE83}" type="slidenum">
              <a:rPr lang="en-US" altLang="zh-CN"/>
              <a:pPr/>
              <a:t>19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altLang="zh-CN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Research </a:t>
            </a:r>
            <a:r>
              <a:rPr lang="en-US" dirty="0" smtClean="0">
                <a:ea typeface="+mn-ea"/>
                <a:cs typeface="+mn-cs"/>
              </a:rPr>
              <a:t>motivation and problem statement</a:t>
            </a: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Concept of wireless barcodes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  <a:cs typeface="+mn-cs"/>
              </a:rPr>
              <a:t>Challenges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  <a:cs typeface="+mn-cs"/>
              </a:rPr>
              <a:t>Simulation results</a:t>
            </a: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  <a:cs typeface="+mn-cs"/>
              </a:rPr>
              <a:t>Barcode design </a:t>
            </a:r>
            <a:r>
              <a:rPr lang="en-US" dirty="0">
                <a:ea typeface="+mn-ea"/>
                <a:cs typeface="+mn-cs"/>
              </a:rPr>
              <a:t>and reading algorithm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Barcode prototype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Related work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Summary of </a:t>
            </a:r>
            <a:r>
              <a:rPr lang="en-US" dirty="0" smtClean="0">
                <a:ea typeface="+mn-ea"/>
                <a:cs typeface="+mn-cs"/>
              </a:rPr>
              <a:t>contribution and future work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20618BF-3052-4DCB-9B40-D2B924DBB0B0}" type="slidenum">
              <a:rPr lang="en-US" altLang="zh-CN"/>
              <a:pPr/>
              <a:t>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BA59A6F-83FB-402B-8532-C145034D6135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50178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Barcode Prototypes</a:t>
            </a:r>
          </a:p>
        </p:txBody>
      </p:sp>
      <p:sp>
        <p:nvSpPr>
          <p:cNvPr id="50179" name="TextBox 11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838200"/>
            <a:ext cx="4572000" cy="5835650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Used Picometrix system that generates picosecond pulses with 2 THz bandwidth.</a:t>
            </a:r>
          </a:p>
          <a:p>
            <a:pPr eaLnBrk="1" hangingPunct="1">
              <a:lnSpc>
                <a:spcPct val="80000"/>
              </a:lnSpc>
            </a:pPr>
            <a:endParaRPr lang="en-US" altLang="zh-CN" sz="11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We constructed barcode symbols from: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/>
              <a:t>Cement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/>
              <a:t>Copper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/>
              <a:t>Copper + Plastic </a:t>
            </a:r>
            <a:endParaRPr lang="en-US" altLang="zh-CN" sz="400" smtClean="0"/>
          </a:p>
          <a:p>
            <a:pPr lvl="1" eaLnBrk="1" hangingPunct="1">
              <a:lnSpc>
                <a:spcPct val="80000"/>
              </a:lnSpc>
            </a:pPr>
            <a:endParaRPr lang="en-US" altLang="zh-CN" sz="12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Measured the reflected bandwidth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/>
              <a:t>As the signal travel through the air, water absorbs some frequency bands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/>
              <a:t>Cement has a larger bandwidth than copper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/>
              <a:t>Copper+ plastic has the smallest bandwidth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sz="12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Water absorption lines are absent in selected frequency band.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/>
              <a:t>Humidity does not affect our barcodes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219200"/>
            <a:ext cx="4114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219200"/>
            <a:ext cx="4114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Individual Symbols</a:t>
            </a:r>
          </a:p>
        </p:txBody>
      </p:sp>
      <p:sp>
        <p:nvSpPr>
          <p:cNvPr id="52226" name="TextBox 10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5222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348AE42-8B06-4FDE-9F4D-A69BBBCA30E7}" type="slidenum">
              <a:rPr lang="en-US" altLang="zh-CN"/>
              <a:pPr/>
              <a:t>21</a:t>
            </a:fld>
            <a:endParaRPr lang="en-US" altLang="zh-C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3352800"/>
            <a:ext cx="44481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" y="3352800"/>
            <a:ext cx="4114800" cy="313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8610600" cy="2438400"/>
          </a:xfrm>
        </p:spPr>
        <p:txBody>
          <a:bodyPr/>
          <a:lstStyle/>
          <a:p>
            <a:pPr eaLnBrk="1" hangingPunct="1"/>
            <a:r>
              <a:rPr lang="en-US" altLang="zh-CN" sz="2000" smtClean="0"/>
              <a:t>Individual cement symbol with depth of     1mm.</a:t>
            </a:r>
          </a:p>
          <a:p>
            <a:pPr eaLnBrk="1" hangingPunct="1"/>
            <a:r>
              <a:rPr lang="en-US" altLang="zh-CN" sz="2000" smtClean="0"/>
              <a:t>Use the same length for all symbols:</a:t>
            </a:r>
          </a:p>
          <a:p>
            <a:pPr lvl="1" eaLnBrk="1" hangingPunct="1"/>
            <a:r>
              <a:rPr lang="en-US" altLang="zh-CN" sz="1600" smtClean="0"/>
              <a:t>Theorem 2: Given N random bits to encode, using the same length for all symbols gives the minimum barcode length or greatest symbol density (bits/meter)</a:t>
            </a:r>
          </a:p>
          <a:p>
            <a:pPr eaLnBrk="1" hangingPunct="1"/>
            <a:r>
              <a:rPr lang="en-US" altLang="zh-CN" sz="2000" smtClean="0"/>
              <a:t>Symbol length of 1 cm.</a:t>
            </a:r>
          </a:p>
          <a:p>
            <a:pPr eaLnBrk="1" hangingPunct="1"/>
            <a:r>
              <a:rPr lang="en-US" altLang="zh-CN" sz="2000" smtClean="0"/>
              <a:t>The reader receives the time domain reflection from the barcode.</a:t>
            </a:r>
          </a:p>
          <a:p>
            <a:pPr eaLnBrk="1" hangingPunct="1"/>
            <a:r>
              <a:rPr lang="en-US" altLang="zh-CN" sz="2000" smtClean="0"/>
              <a:t>We calculated the correlation of the received signal with the reference signal.</a:t>
            </a:r>
          </a:p>
        </p:txBody>
      </p:sp>
      <p:graphicFrame>
        <p:nvGraphicFramePr>
          <p:cNvPr id="52231" name="Object 1"/>
          <p:cNvGraphicFramePr>
            <a:graphicFrameLocks noChangeAspect="1"/>
          </p:cNvGraphicFramePr>
          <p:nvPr/>
        </p:nvGraphicFramePr>
        <p:xfrm>
          <a:off x="4876800" y="990600"/>
          <a:ext cx="304800" cy="285750"/>
        </p:xfrm>
        <a:graphic>
          <a:graphicData uri="http://schemas.openxmlformats.org/presentationml/2006/ole">
            <p:oleObj spid="_x0000_s52231" name="Equation" r:id="rId6" imgW="139700" imgH="114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Content Placeholder 6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743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ja-JP" altLang="en-US" sz="2000" smtClean="0"/>
              <a:t>“</a:t>
            </a:r>
            <a:r>
              <a:rPr lang="en-US" altLang="ja-JP" sz="2000" smtClean="0"/>
              <a:t>Maui</a:t>
            </a:r>
            <a:r>
              <a:rPr lang="ja-JP" altLang="en-US" sz="2000" smtClean="0"/>
              <a:t>”</a:t>
            </a:r>
            <a:r>
              <a:rPr lang="en-US" altLang="ja-JP" sz="2000" smtClean="0"/>
              <a:t> </a:t>
            </a:r>
            <a:r>
              <a:rPr lang="en-US" altLang="ja-JP" sz="2000" smtClean="0">
                <a:sym typeface="Wingdings" pitchFamily="2" charset="2"/>
              </a:rPr>
              <a:t></a:t>
            </a:r>
            <a:r>
              <a:rPr lang="en-US" altLang="ja-JP" sz="2000" smtClean="0"/>
              <a:t>  standard ASCII encoding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000" smtClean="0"/>
              <a:t>Assigned 2 bits per symbol: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smtClean="0"/>
              <a:t>00: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smtClean="0"/>
              <a:t>01: 2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smtClean="0"/>
              <a:t>11: 3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1600" smtClean="0"/>
              <a:t>10: 4</a:t>
            </a:r>
          </a:p>
          <a:p>
            <a:pPr lvl="1" eaLnBrk="1" hangingPunct="1">
              <a:lnSpc>
                <a:spcPct val="90000"/>
              </a:lnSpc>
            </a:pPr>
            <a:endParaRPr lang="en-US" altLang="zh-CN" sz="1200" smtClean="0"/>
          </a:p>
          <a:p>
            <a:pPr eaLnBrk="1" hangingPunct="1">
              <a:lnSpc>
                <a:spcPct val="90000"/>
              </a:lnSpc>
            </a:pPr>
            <a:r>
              <a:rPr lang="en-US" altLang="zh-CN" sz="2000" smtClean="0"/>
              <a:t>16 symbols</a:t>
            </a:r>
          </a:p>
          <a:p>
            <a:pPr eaLnBrk="1" hangingPunct="1">
              <a:lnSpc>
                <a:spcPct val="90000"/>
              </a:lnSpc>
            </a:pPr>
            <a:endParaRPr lang="en-US" altLang="zh-CN" sz="1600" smtClean="0"/>
          </a:p>
          <a:p>
            <a:pPr eaLnBrk="1" hangingPunct="1">
              <a:lnSpc>
                <a:spcPct val="90000"/>
              </a:lnSpc>
            </a:pPr>
            <a:endParaRPr lang="en-US" altLang="zh-CN" sz="1600" smtClean="0"/>
          </a:p>
          <a:p>
            <a:pPr lvl="1" eaLnBrk="1" hangingPunct="1">
              <a:lnSpc>
                <a:spcPct val="90000"/>
              </a:lnSpc>
            </a:pPr>
            <a:endParaRPr lang="en-US" altLang="zh-CN" sz="2000" smtClean="0"/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4343400"/>
            <a:ext cx="4267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0" y="1600200"/>
            <a:ext cx="1600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1600200"/>
            <a:ext cx="1371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Content Placeholder 5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2667000"/>
            <a:ext cx="4267200" cy="400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="ctr">
            <a:normAutofit/>
          </a:bodyPr>
          <a:lstStyle/>
          <a:p>
            <a:pPr algn="ctr"/>
            <a:r>
              <a:rPr lang="ja-JP" altLang="en-US" sz="3800">
                <a:cs typeface="Arial" pitchFamily="34" charset="0"/>
              </a:rPr>
              <a:t>“</a:t>
            </a:r>
            <a:r>
              <a:rPr lang="en-US" altLang="ja-JP" sz="3800">
                <a:cs typeface="Arial" pitchFamily="34" charset="0"/>
              </a:rPr>
              <a:t>Maui</a:t>
            </a:r>
            <a:r>
              <a:rPr lang="ja-JP" altLang="en-US" sz="3800">
                <a:cs typeface="Arial" pitchFamily="34" charset="0"/>
              </a:rPr>
              <a:t>”</a:t>
            </a:r>
            <a:r>
              <a:rPr lang="en-US" altLang="ja-JP" sz="3800">
                <a:cs typeface="Arial" pitchFamily="34" charset="0"/>
              </a:rPr>
              <a:t> Copper Barcode with Plastic Cover</a:t>
            </a:r>
            <a:endParaRPr lang="en-US" altLang="zh-CN" sz="3800">
              <a:cs typeface="Arial" pitchFamily="34" charset="0"/>
            </a:endParaRPr>
          </a:p>
        </p:txBody>
      </p:sp>
      <p:sp>
        <p:nvSpPr>
          <p:cNvPr id="54279" name="TextBox 15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5428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4D105D-C9B3-4FE8-BD91-EAA509D52C49}" type="slidenum">
              <a:rPr lang="en-US" altLang="zh-CN"/>
              <a:pPr/>
              <a:t>22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Reading a Wet Barcode</a:t>
            </a:r>
          </a:p>
        </p:txBody>
      </p:sp>
      <p:sp>
        <p:nvSpPr>
          <p:cNvPr id="56322" name="TextBox 12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000" smtClean="0"/>
              <a:t>Created a new barcode</a:t>
            </a:r>
          </a:p>
          <a:p>
            <a:pPr eaLnBrk="1" hangingPunct="1"/>
            <a:endParaRPr lang="en-US" altLang="zh-CN" sz="1100" smtClean="0"/>
          </a:p>
          <a:p>
            <a:pPr eaLnBrk="1" hangingPunct="1"/>
            <a:r>
              <a:rPr lang="en-US" altLang="zh-CN" sz="2000" smtClean="0"/>
              <a:t>Covered the barcode with roughly 1mm layer of water</a:t>
            </a:r>
          </a:p>
        </p:txBody>
      </p:sp>
      <p:sp>
        <p:nvSpPr>
          <p:cNvPr id="5632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47AECD-437D-4830-8C3C-02B8B7E98769}" type="slidenum">
              <a:rPr lang="en-US" altLang="zh-CN"/>
              <a:pPr/>
              <a:t>23</a:t>
            </a:fld>
            <a:endParaRPr lang="en-US" altLang="zh-CN"/>
          </a:p>
        </p:txBody>
      </p:sp>
      <p:pic>
        <p:nvPicPr>
          <p:cNvPr id="56325" name="Picture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09800"/>
            <a:ext cx="4724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1981200"/>
            <a:ext cx="41148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ontent Placeholder 3"/>
          <p:cNvSpPr txBox="1">
            <a:spLocks/>
          </p:cNvSpPr>
          <p:nvPr/>
        </p:nvSpPr>
        <p:spPr bwMode="auto">
          <a:xfrm>
            <a:off x="609600" y="5638800"/>
            <a:ext cx="822960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000"/>
              <a:t>We were able to read barcode correctly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altLang="zh-CN" sz="1600"/>
              <a:t>Humidity does not affect our barcode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altLang="zh-CN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Research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motivation and problem statement</a:t>
            </a:r>
            <a:endParaRPr lang="en-US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Concept of wireless barcodes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Challenges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Simulation results</a:t>
            </a:r>
            <a:endParaRPr lang="en-US" dirty="0">
              <a:solidFill>
                <a:schemeClr val="bg1">
                  <a:lumMod val="50000"/>
                </a:schemeClr>
              </a:solidFill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Barcode design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and reading algorithm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Barcode prototype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Related work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Summary of </a:t>
            </a:r>
            <a:r>
              <a:rPr lang="en-US" dirty="0" smtClean="0">
                <a:ea typeface="+mn-ea"/>
                <a:cs typeface="+mn-cs"/>
              </a:rPr>
              <a:t>contribution and future work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5E032B4-A1F6-4637-9490-E5E502C24DE7}" type="slidenum">
              <a:rPr lang="en-US" altLang="zh-CN"/>
              <a:pPr/>
              <a:t>24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811838" cy="50593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Optical Barcodes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800" smtClean="0"/>
              <a:t>Encode data by altering the reflection intensity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Not durable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Not good for outdoor usage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endParaRPr lang="en-US" altLang="zh-CN" sz="10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RFID (Radio Frequency Identification)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Stores information electronically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Not durable</a:t>
            </a:r>
          </a:p>
          <a:p>
            <a:pPr eaLnBrk="1" hangingPunct="1">
              <a:lnSpc>
                <a:spcPct val="80000"/>
              </a:lnSpc>
            </a:pPr>
            <a:endParaRPr lang="en-US" altLang="zh-CN" sz="16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Chipless RFID Tags (RF Tags)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Low capacity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Not durable</a:t>
            </a:r>
          </a:p>
          <a:p>
            <a:pPr eaLnBrk="1" hangingPunct="1">
              <a:lnSpc>
                <a:spcPct val="80000"/>
              </a:lnSpc>
              <a:buFont typeface="Arial" pitchFamily="34" charset="0"/>
              <a:buNone/>
            </a:pPr>
            <a:endParaRPr lang="en-US" altLang="zh-CN" sz="14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1800" smtClean="0"/>
              <a:t>Terahertz Tags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Periodic structure of two dielectrics with different refractive index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Tag should be placed between reader</a:t>
            </a:r>
            <a:r>
              <a:rPr lang="ja-JP" altLang="en-US" sz="1600" smtClean="0"/>
              <a:t>’</a:t>
            </a:r>
            <a:r>
              <a:rPr lang="en-US" altLang="ja-JP" sz="1600" smtClean="0"/>
              <a:t>s transmitter and receiver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Low capacity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Error prone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Not durable</a:t>
            </a:r>
          </a:p>
        </p:txBody>
      </p:sp>
      <p:pic>
        <p:nvPicPr>
          <p:cNvPr id="5939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1295400"/>
            <a:ext cx="1876425" cy="6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TextBox 4"/>
          <p:cNvSpPr txBox="1">
            <a:spLocks noChangeArrowheads="1"/>
          </p:cNvSpPr>
          <p:nvPr/>
        </p:nvSpPr>
        <p:spPr bwMode="auto">
          <a:xfrm>
            <a:off x="6169025" y="2057400"/>
            <a:ext cx="2992438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900"/>
              <a:t>http://en.wikipedia.org/wiki/File:UPC-A-036000291452.png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172200" y="3124200"/>
            <a:ext cx="3008313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900"/>
              <a:t>http://en.wikipedia.org/wiki/Radio-frequency_identification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2438400"/>
            <a:ext cx="1066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58000" y="3581400"/>
            <a:ext cx="16002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086600" y="4191000"/>
            <a:ext cx="12192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900"/>
              <a:t>Vena et al. 2012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32575" y="4618038"/>
            <a:ext cx="2054225" cy="563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010400" y="5257800"/>
            <a:ext cx="14478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900"/>
              <a:t>Tedjini et al. 2010</a:t>
            </a:r>
          </a:p>
        </p:txBody>
      </p:sp>
      <p:sp>
        <p:nvSpPr>
          <p:cNvPr id="59402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Related Work</a:t>
            </a:r>
          </a:p>
        </p:txBody>
      </p:sp>
      <p:sp>
        <p:nvSpPr>
          <p:cNvPr id="59403" name="TextBox 11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5940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EF9CD90-CA17-4EBE-85ED-DB3EF7B5C8B6}" type="slidenum">
              <a:rPr lang="en-US" altLang="zh-CN"/>
              <a:pPr/>
              <a:t>25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059363"/>
          </a:xfrm>
        </p:spPr>
        <p:txBody>
          <a:bodyPr/>
          <a:lstStyle/>
          <a:p>
            <a:pPr eaLnBrk="1" hangingPunct="1"/>
            <a:endParaRPr lang="en-US" altLang="zh-CN" sz="2000" smtClean="0"/>
          </a:p>
          <a:p>
            <a:pPr eaLnBrk="1" hangingPunct="1"/>
            <a:r>
              <a:rPr lang="en-US" altLang="zh-CN" sz="2000" smtClean="0"/>
              <a:t>Summary</a:t>
            </a:r>
          </a:p>
          <a:p>
            <a:pPr lvl="1" eaLnBrk="1" hangingPunct="1"/>
            <a:r>
              <a:rPr lang="en-US" altLang="zh-CN" sz="1600" smtClean="0"/>
              <a:t>We built a new type of barcodes</a:t>
            </a:r>
          </a:p>
          <a:p>
            <a:pPr lvl="1" eaLnBrk="1" hangingPunct="1"/>
            <a:r>
              <a:rPr lang="en-US" altLang="zh-CN" sz="1600" smtClean="0"/>
              <a:t>Contain no electronic components and can be built with different materials</a:t>
            </a:r>
          </a:p>
          <a:p>
            <a:pPr lvl="1" eaLnBrk="1" hangingPunct="1"/>
            <a:r>
              <a:rPr lang="en-US" altLang="zh-CN" sz="1600" smtClean="0"/>
              <a:t>Durable and robust to the ravages of time</a:t>
            </a:r>
          </a:p>
          <a:p>
            <a:pPr lvl="1" eaLnBrk="1" hangingPunct="1"/>
            <a:r>
              <a:rPr lang="en-US" altLang="zh-CN" sz="1600" smtClean="0"/>
              <a:t>Can be embedded into infrastructure</a:t>
            </a:r>
          </a:p>
          <a:p>
            <a:pPr lvl="1" eaLnBrk="1" hangingPunct="1"/>
            <a:r>
              <a:rPr lang="en-US" altLang="zh-CN" sz="1600" smtClean="0"/>
              <a:t>It is hard to destroy these barcodes</a:t>
            </a:r>
          </a:p>
          <a:p>
            <a:pPr lvl="1" eaLnBrk="1" hangingPunct="1"/>
            <a:endParaRPr lang="en-US" altLang="zh-CN" sz="1600" smtClean="0"/>
          </a:p>
          <a:p>
            <a:pPr lvl="1" eaLnBrk="1" hangingPunct="1"/>
            <a:endParaRPr lang="en-US" altLang="zh-CN" sz="1600" smtClean="0"/>
          </a:p>
          <a:p>
            <a:pPr lvl="1" eaLnBrk="1" hangingPunct="1"/>
            <a:endParaRPr lang="en-US" altLang="zh-CN" sz="1600" smtClean="0"/>
          </a:p>
          <a:p>
            <a:pPr eaLnBrk="1" hangingPunct="1"/>
            <a:r>
              <a:rPr lang="en-US" altLang="zh-CN" sz="2000" smtClean="0"/>
              <a:t>Future Work</a:t>
            </a:r>
          </a:p>
          <a:p>
            <a:pPr lvl="1" eaLnBrk="1" hangingPunct="1"/>
            <a:r>
              <a:rPr lang="en-US" altLang="zh-CN" sz="1600" smtClean="0"/>
              <a:t>Test other materials</a:t>
            </a:r>
          </a:p>
          <a:p>
            <a:pPr lvl="1" eaLnBrk="1" hangingPunct="1"/>
            <a:r>
              <a:rPr lang="en-US" altLang="zh-CN" sz="1600" smtClean="0"/>
              <a:t>Can add another dimension to the barcode by using different materials that have unique terahertz frequency spectrum</a:t>
            </a:r>
          </a:p>
          <a:p>
            <a:pPr lvl="1" eaLnBrk="1" hangingPunct="1"/>
            <a:endParaRPr lang="en-US" altLang="zh-CN" sz="1600" smtClean="0"/>
          </a:p>
        </p:txBody>
      </p:sp>
      <p:sp>
        <p:nvSpPr>
          <p:cNvPr id="61442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Summary and Future Work</a:t>
            </a:r>
          </a:p>
        </p:txBody>
      </p:sp>
      <p:sp>
        <p:nvSpPr>
          <p:cNvPr id="61443" name="TextBox 5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6144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D58650E-87C2-4523-B48D-6C61D8CD0BD8}" type="slidenum">
              <a:rPr lang="en-US" altLang="zh-CN"/>
              <a:pPr/>
              <a:t>26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 txBox="1">
            <a:spLocks/>
          </p:cNvSpPr>
          <p:nvPr/>
        </p:nvSpPr>
        <p:spPr bwMode="auto">
          <a:xfrm>
            <a:off x="973138" y="2133600"/>
            <a:ext cx="7086600" cy="18288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 b="1"/>
              <a:t>Thank you</a:t>
            </a:r>
          </a:p>
        </p:txBody>
      </p:sp>
      <p:sp>
        <p:nvSpPr>
          <p:cNvPr id="63490" name="TextBox 5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6349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75C1D55-1B10-4554-915A-5CB5611DF398}" type="slidenum">
              <a:rPr lang="en-US" altLang="zh-CN"/>
              <a:pPr/>
              <a:t>27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1800" smtClean="0"/>
              <a:t>Li, G., Arnitz, D., Ebelt, R., Muehlmann, U., Witrisal, K., Vossiek, M.: Bandwidth dependence of CW ranging to UHF RFID tags in severe multipath environments. In: IEEE International Conference on RFID. (2011) 19–25 </a:t>
            </a:r>
          </a:p>
          <a:p>
            <a:pPr eaLnBrk="1" hangingPunct="1"/>
            <a:endParaRPr lang="en-US" altLang="zh-CN" sz="1800" smtClean="0"/>
          </a:p>
          <a:p>
            <a:pPr eaLnBrk="1" hangingPunct="1"/>
            <a:r>
              <a:rPr lang="en-US" altLang="zh-CN" sz="1800" smtClean="0"/>
              <a:t>Tedjini, S., Perret, E., Deepu, V., Bernier, M., Garet, F., Duvillaret, L.: Chipless tags for RF and THz identification. In: 2010 Proceedings of the Fourth European Conference on Antennas and Propagation (EuCAP), IEEE (2010) 1–5</a:t>
            </a:r>
          </a:p>
          <a:p>
            <a:pPr eaLnBrk="1" hangingPunct="1"/>
            <a:endParaRPr lang="en-US" altLang="zh-CN" sz="1800" smtClean="0"/>
          </a:p>
          <a:p>
            <a:pPr eaLnBrk="1" hangingPunct="1"/>
            <a:r>
              <a:rPr lang="en-US" altLang="zh-CN" sz="1800" smtClean="0"/>
              <a:t>Vena, A., Perret, E., Tedjini, S.: Design of compact and auto-compensated single- layer chipless RFID tag. IEEE Transactions on Microwave Theory and Techniques 60(9) (2012) 2913–2924 </a:t>
            </a:r>
          </a:p>
          <a:p>
            <a:pPr eaLnBrk="1" hangingPunct="1"/>
            <a:endParaRPr lang="en-US" altLang="zh-CN" smtClean="0"/>
          </a:p>
        </p:txBody>
      </p:sp>
      <p:sp>
        <p:nvSpPr>
          <p:cNvPr id="65538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References</a:t>
            </a:r>
          </a:p>
        </p:txBody>
      </p:sp>
      <p:sp>
        <p:nvSpPr>
          <p:cNvPr id="65539" name="TextBox 5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6554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BA75C62-77C2-4ED2-92EB-1651680F848F}" type="slidenum">
              <a:rPr lang="en-US" altLang="zh-CN"/>
              <a:pPr/>
              <a:t>28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1" name="Picture 4112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563813"/>
            <a:ext cx="8305800" cy="3684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Content Placeholder 33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066800"/>
            <a:ext cx="8229600" cy="2057400"/>
          </a:xfrm>
          <a:blipFill rotWithShape="1">
            <a:blip r:embed="rId4" cstate="print"/>
            <a:stretch>
              <a:fillRect l="-1630" t="-3846"/>
            </a:stretch>
          </a:blip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>
                <a:noFill/>
                <a:ea typeface="ＭＳ Ｐゴシック" charset="0"/>
                <a:cs typeface="+mn-cs"/>
              </a:rPr>
              <a:t> </a:t>
            </a:r>
          </a:p>
        </p:txBody>
      </p:sp>
      <p:sp>
        <p:nvSpPr>
          <p:cNvPr id="35" name="Right Brace 34"/>
          <p:cNvSpPr/>
          <p:nvPr/>
        </p:nvSpPr>
        <p:spPr>
          <a:xfrm>
            <a:off x="4572000" y="1676400"/>
            <a:ext cx="228600" cy="106680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  <a:endParaRPr lang="zh-CN" altLang="zh-CN">
              <a:ea typeface="MS PGothic" pitchFamily="34" charset="-128"/>
            </a:endParaRPr>
          </a:p>
        </p:txBody>
      </p:sp>
      <p:sp>
        <p:nvSpPr>
          <p:cNvPr id="37" name="TextBox 3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53000" y="1752600"/>
            <a:ext cx="4114800" cy="954107"/>
          </a:xfrm>
          <a:prstGeom prst="rect">
            <a:avLst/>
          </a:prstGeom>
          <a:blipFill rotWithShape="1">
            <a:blip r:embed="rId5" cstate="print"/>
            <a:stretch>
              <a:fillRect l="-3111" t="-5769" r="-2370" b="-17308"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66565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Encoding Data</a:t>
            </a:r>
          </a:p>
        </p:txBody>
      </p:sp>
      <p:sp>
        <p:nvSpPr>
          <p:cNvPr id="4101" name="TextBox 410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52600" y="4218057"/>
            <a:ext cx="914400" cy="384721"/>
          </a:xfrm>
          <a:prstGeom prst="rect">
            <a:avLst/>
          </a:prstGeom>
          <a:blipFill rotWithShape="1">
            <a:blip r:embed="rId6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79" name="TextBox 7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29100" y="4218057"/>
            <a:ext cx="914400" cy="384721"/>
          </a:xfrm>
          <a:prstGeom prst="rect">
            <a:avLst/>
          </a:prstGeom>
          <a:blipFill rotWithShape="1">
            <a:blip r:embed="rId7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80" name="TextBox 7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95600" y="4218057"/>
            <a:ext cx="457200" cy="384721"/>
          </a:xfrm>
          <a:prstGeom prst="rect">
            <a:avLst/>
          </a:prstGeom>
          <a:blipFill rotWithShape="1">
            <a:blip r:embed="rId8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81" name="TextBox 8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81400" y="4218057"/>
            <a:ext cx="609600" cy="384721"/>
          </a:xfrm>
          <a:prstGeom prst="rect">
            <a:avLst/>
          </a:prstGeom>
          <a:blipFill rotWithShape="1">
            <a:blip r:embed="rId9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cxnSp>
        <p:nvCxnSpPr>
          <p:cNvPr id="4103" name="Straight Arrow Connector 4102"/>
          <p:cNvCxnSpPr/>
          <p:nvPr/>
        </p:nvCxnSpPr>
        <p:spPr>
          <a:xfrm>
            <a:off x="2133600" y="3733800"/>
            <a:ext cx="7620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5" name="Straight Arrow Connector 4104"/>
          <p:cNvCxnSpPr/>
          <p:nvPr/>
        </p:nvCxnSpPr>
        <p:spPr>
          <a:xfrm>
            <a:off x="2895600" y="3733800"/>
            <a:ext cx="9144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7" name="Straight Arrow Connector 4106"/>
          <p:cNvCxnSpPr/>
          <p:nvPr/>
        </p:nvCxnSpPr>
        <p:spPr>
          <a:xfrm>
            <a:off x="3810000" y="3733800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Arrow Connector 4109"/>
          <p:cNvCxnSpPr/>
          <p:nvPr/>
        </p:nvCxnSpPr>
        <p:spPr>
          <a:xfrm>
            <a:off x="4419600" y="3733800"/>
            <a:ext cx="9144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/>
          <p:cNvCxnSpPr/>
          <p:nvPr/>
        </p:nvCxnSpPr>
        <p:spPr>
          <a:xfrm>
            <a:off x="5334000" y="3733800"/>
            <a:ext cx="914400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362200" y="3352800"/>
            <a:ext cx="457200" cy="430887"/>
          </a:xfrm>
          <a:prstGeom prst="rect">
            <a:avLst/>
          </a:prstGeom>
          <a:blipFill rotWithShape="1">
            <a:blip r:embed="rId10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94" name="TextBox 9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24200" y="3352800"/>
            <a:ext cx="457200" cy="430887"/>
          </a:xfrm>
          <a:prstGeom prst="rect">
            <a:avLst/>
          </a:prstGeom>
          <a:blipFill rotWithShape="1">
            <a:blip r:embed="rId11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95" name="TextBox 9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86200" y="3352800"/>
            <a:ext cx="457200" cy="430887"/>
          </a:xfrm>
          <a:prstGeom prst="rect">
            <a:avLst/>
          </a:prstGeom>
          <a:blipFill rotWithShape="1">
            <a:blip r:embed="rId12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96" name="TextBox 9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648200" y="3352800"/>
            <a:ext cx="457200" cy="430887"/>
          </a:xfrm>
          <a:prstGeom prst="rect">
            <a:avLst/>
          </a:prstGeom>
          <a:blipFill rotWithShape="1">
            <a:blip r:embed="rId13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97" name="TextBox 9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86400" y="3352800"/>
            <a:ext cx="457200" cy="430887"/>
          </a:xfrm>
          <a:prstGeom prst="rect">
            <a:avLst/>
          </a:prstGeom>
          <a:blipFill rotWithShape="1">
            <a:blip r:embed="rId14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98" name="TextBox 9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34000" y="4191000"/>
            <a:ext cx="609600" cy="384721"/>
          </a:xfrm>
          <a:prstGeom prst="rect">
            <a:avLst/>
          </a:prstGeom>
          <a:blipFill rotWithShape="1">
            <a:blip r:embed="rId15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66581" name="TextBox 102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6658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0A203DF-B985-47C7-8C6D-E65C3B789160}" type="slidenum">
              <a:rPr lang="en-US" altLang="zh-CN"/>
              <a:pPr/>
              <a:t>29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3494088"/>
          </a:xfrm>
        </p:spPr>
        <p:txBody>
          <a:bodyPr>
            <a:normAutofit/>
          </a:bodyPr>
          <a:lstStyle/>
          <a:p>
            <a:pPr eaLnBrk="1" hangingPunct="1"/>
            <a:endParaRPr lang="en-US" altLang="zh-CN" sz="3600" smtClean="0"/>
          </a:p>
          <a:p>
            <a:pPr eaLnBrk="1" hangingPunct="1"/>
            <a:r>
              <a:rPr lang="en-US" altLang="zh-CN" sz="2000" smtClean="0"/>
              <a:t>Embedding information into infrastructure is useful for some applications:</a:t>
            </a:r>
          </a:p>
          <a:p>
            <a:pPr lvl="1" eaLnBrk="1" hangingPunct="1"/>
            <a:r>
              <a:rPr lang="en-US" altLang="zh-CN" sz="1600" smtClean="0"/>
              <a:t>Embedding navigation information into roads</a:t>
            </a:r>
          </a:p>
          <a:p>
            <a:pPr lvl="1" eaLnBrk="1" hangingPunct="1"/>
            <a:r>
              <a:rPr lang="en-US" altLang="zh-CN" sz="1600" smtClean="0"/>
              <a:t>Embedding information into historic sites</a:t>
            </a:r>
          </a:p>
          <a:p>
            <a:pPr lvl="1" eaLnBrk="1" hangingPunct="1"/>
            <a:r>
              <a:rPr lang="en-US" altLang="zh-CN" sz="1600" smtClean="0"/>
              <a:t>Other examples may include bridges, buildings, etc.</a:t>
            </a:r>
          </a:p>
        </p:txBody>
      </p:sp>
      <p:sp>
        <p:nvSpPr>
          <p:cNvPr id="17410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Research Motivation</a:t>
            </a:r>
          </a:p>
        </p:txBody>
      </p:sp>
      <p:sp>
        <p:nvSpPr>
          <p:cNvPr id="1741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3162738-AFA1-4F68-883B-6461B2BE0772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609600" y="4191000"/>
            <a:ext cx="8077200" cy="10779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zh-CN" sz="2400" b="1" i="1"/>
              <a:t>Problem statement: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000" i="1"/>
              <a:t>Can information be embedded into infrastructure and be readable for the infrastructure</a:t>
            </a:r>
            <a:r>
              <a:rPr lang="en-US" altLang="en-US" sz="2000" i="1"/>
              <a:t>’</a:t>
            </a:r>
            <a:r>
              <a:rPr lang="en-US" altLang="zh-CN" sz="2000" i="1"/>
              <a:t>s  lifetime?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/>
          <a:lstStyle/>
          <a:p>
            <a:pPr eaLnBrk="1" hangingPunct="1"/>
            <a:r>
              <a:rPr lang="en-US" altLang="zh-CN" smtClean="0"/>
              <a:t>Surface roughness effects</a:t>
            </a:r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endParaRPr lang="en-US" altLang="zh-CN" smtClean="0"/>
          </a:p>
        </p:txBody>
      </p:sp>
      <p:pic>
        <p:nvPicPr>
          <p:cNvPr id="68610" name="Picture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648200"/>
            <a:ext cx="5638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1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Challenges</a:t>
            </a:r>
          </a:p>
        </p:txBody>
      </p:sp>
      <p:pic>
        <p:nvPicPr>
          <p:cNvPr id="68612" name="Picture 6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828800"/>
            <a:ext cx="65532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094561" y="2514600"/>
            <a:ext cx="1905000" cy="564898"/>
          </a:xfrm>
          <a:prstGeom prst="rect">
            <a:avLst/>
          </a:prstGeom>
          <a:blipFill rotWithShape="1">
            <a:blip r:embed="rId4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162800" y="5073902"/>
            <a:ext cx="1905000" cy="564898"/>
          </a:xfrm>
          <a:prstGeom prst="rect">
            <a:avLst/>
          </a:prstGeom>
          <a:blipFill rotWithShape="1">
            <a:blip r:embed="rId5" cstate="print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  <a:latin typeface="Calibri" charset="0"/>
                <a:ea typeface="ＭＳ Ｐゴシック" charset="0"/>
                <a:cs typeface="Arial" charset="0"/>
              </a:rPr>
              <a:t> </a:t>
            </a:r>
          </a:p>
        </p:txBody>
      </p:sp>
      <p:sp>
        <p:nvSpPr>
          <p:cNvPr id="68615" name="TextBox 9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6861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A0253C2-5E7B-40AB-A70E-FCD4CE8DDB21}" type="slidenum">
              <a:rPr lang="en-US" altLang="zh-CN"/>
              <a:pPr/>
              <a:t>30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Theorem1</a:t>
            </a:r>
          </a:p>
        </p:txBody>
      </p:sp>
      <p:sp>
        <p:nvSpPr>
          <p:cNvPr id="69634" name="TextBox 4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3276600"/>
          </a:xfrm>
        </p:spPr>
        <p:txBody>
          <a:bodyPr/>
          <a:lstStyle/>
          <a:p>
            <a:r>
              <a:rPr lang="en-US" altLang="zh-CN" sz="2000" smtClean="0"/>
              <a:t>Proof: Consider the above barcode.</a:t>
            </a:r>
          </a:p>
          <a:p>
            <a:pPr>
              <a:buFont typeface="Arial" pitchFamily="34" charset="0"/>
              <a:buNone/>
            </a:pPr>
            <a:r>
              <a:rPr lang="en-US" altLang="zh-CN" sz="2000" smtClean="0"/>
              <a:t>Lets assume that a different barcode with symbols a,b,e,f gives the same TDoA signature and the first symbol where these two barcodes differ is at symbol c. </a:t>
            </a:r>
          </a:p>
          <a:p>
            <a:pPr>
              <a:buFont typeface="Arial" pitchFamily="34" charset="0"/>
              <a:buNone/>
            </a:pPr>
            <a:r>
              <a:rPr lang="en-US" altLang="zh-CN" sz="2000" smtClean="0"/>
              <a:t>The TDoA signature of the two barcodes are:</a:t>
            </a:r>
          </a:p>
          <a:p>
            <a:pPr>
              <a:buFont typeface="Arial" pitchFamily="34" charset="0"/>
              <a:buNone/>
            </a:pPr>
            <a:r>
              <a:rPr lang="en-US" altLang="zh-CN" sz="2000" smtClean="0"/>
              <a:t>To have the same TDoA signature we should have:  a,b,c = a,b,e</a:t>
            </a:r>
          </a:p>
          <a:p>
            <a:pPr>
              <a:buFont typeface="Arial" pitchFamily="34" charset="0"/>
              <a:buNone/>
            </a:pPr>
            <a:r>
              <a:rPr lang="en-US" altLang="zh-CN" sz="2000" smtClean="0"/>
              <a:t>This will never happen, unless c=e.</a:t>
            </a:r>
          </a:p>
          <a:p>
            <a:pPr>
              <a:buFont typeface="Arial" pitchFamily="34" charset="0"/>
              <a:buNone/>
            </a:pPr>
            <a:r>
              <a:rPr lang="en-US" altLang="zh-CN" sz="2000" smtClean="0"/>
              <a:t>Therefore, it is impossible to construct different barcodes that yield the same TDoA signature if   </a:t>
            </a:r>
            <a:r>
              <a:rPr lang="en-US" altLang="zh-CN" sz="2000" b="1" i="1" smtClean="0"/>
              <a:t>Barcode reader diameter </a:t>
            </a:r>
            <a:r>
              <a:rPr lang="en-US" altLang="zh-CN" sz="2000" i="1" smtClean="0"/>
              <a:t>&lt; </a:t>
            </a:r>
          </a:p>
          <a:p>
            <a:pPr>
              <a:buFont typeface="Arial" pitchFamily="34" charset="0"/>
              <a:buNone/>
            </a:pPr>
            <a:endParaRPr lang="en-US" altLang="zh-CN" sz="2000" smtClean="0"/>
          </a:p>
        </p:txBody>
      </p:sp>
      <p:sp>
        <p:nvSpPr>
          <p:cNvPr id="6963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683377B-D379-44D2-B216-E56E344A9BE6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69637" name="TextBox 8"/>
          <p:cNvSpPr txBox="1">
            <a:spLocks noChangeArrowheads="1"/>
          </p:cNvSpPr>
          <p:nvPr/>
        </p:nvSpPr>
        <p:spPr bwMode="auto">
          <a:xfrm>
            <a:off x="457200" y="838200"/>
            <a:ext cx="7924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400" b="1" i="1" u="sng"/>
              <a:t>Theorem1</a:t>
            </a:r>
            <a:r>
              <a:rPr lang="en-US" altLang="zh-CN" sz="2400" i="1"/>
              <a:t>: If we assume that all the symbols have the same length of     , then we can uniquely read a barcode if</a:t>
            </a:r>
          </a:p>
          <a:p>
            <a:r>
              <a:rPr lang="en-US" altLang="zh-CN" sz="2400" b="1" i="1"/>
              <a:t>Barcode reader diameter </a:t>
            </a:r>
            <a:r>
              <a:rPr lang="en-US" altLang="zh-CN" sz="2400" i="1"/>
              <a:t>&lt; 2 </a:t>
            </a:r>
          </a:p>
        </p:txBody>
      </p:sp>
      <p:pic>
        <p:nvPicPr>
          <p:cNvPr id="69638" name="Picture 7" descr="Theorem1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209800"/>
            <a:ext cx="434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Picture 11" descr="Screen Shot 2014-05-12 at 4.55.30 PM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4419600"/>
            <a:ext cx="990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9640" name="Object 12"/>
          <p:cNvGraphicFramePr>
            <a:graphicFrameLocks noChangeAspect="1"/>
          </p:cNvGraphicFramePr>
          <p:nvPr/>
        </p:nvGraphicFramePr>
        <p:xfrm>
          <a:off x="4114800" y="1600200"/>
          <a:ext cx="304800" cy="425450"/>
        </p:xfrm>
        <a:graphic>
          <a:graphicData uri="http://schemas.openxmlformats.org/presentationml/2006/ole">
            <p:oleObj spid="_x0000_s69640" name="Equation" r:id="rId6" imgW="88900" imgH="177800" progId="Equation.3">
              <p:embed/>
            </p:oleObj>
          </a:graphicData>
        </a:graphic>
      </p:graphicFrame>
      <p:graphicFrame>
        <p:nvGraphicFramePr>
          <p:cNvPr id="69641" name="Object 17"/>
          <p:cNvGraphicFramePr>
            <a:graphicFrameLocks noChangeAspect="1"/>
          </p:cNvGraphicFramePr>
          <p:nvPr/>
        </p:nvGraphicFramePr>
        <p:xfrm>
          <a:off x="5334000" y="6172200"/>
          <a:ext cx="304800" cy="381000"/>
        </p:xfrm>
        <a:graphic>
          <a:graphicData uri="http://schemas.openxmlformats.org/presentationml/2006/ole">
            <p:oleObj spid="_x0000_s69641" name="Equation" r:id="rId7" imgW="177800" imgH="177800" progId="Equation.3">
              <p:embed/>
            </p:oleObj>
          </a:graphicData>
        </a:graphic>
      </p:graphicFrame>
      <p:graphicFrame>
        <p:nvGraphicFramePr>
          <p:cNvPr id="69642" name="Object 12"/>
          <p:cNvGraphicFramePr>
            <a:graphicFrameLocks noChangeAspect="1"/>
          </p:cNvGraphicFramePr>
          <p:nvPr/>
        </p:nvGraphicFramePr>
        <p:xfrm>
          <a:off x="1676400" y="1295400"/>
          <a:ext cx="250825" cy="349250"/>
        </p:xfrm>
        <a:graphic>
          <a:graphicData uri="http://schemas.openxmlformats.org/presentationml/2006/ole">
            <p:oleObj spid="_x0000_s69642" name="Equation" r:id="rId8" imgW="88900" imgH="177800" progId="Equation.3">
              <p:embed/>
            </p:oleObj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914400"/>
            <a:ext cx="8229600" cy="5105399"/>
          </a:xfrm>
          <a:blipFill rotWithShape="1">
            <a:blip r:embed="rId3" cstate="print"/>
            <a:stretch>
              <a:fillRect l="-1333" t="-1792" b="-1673"/>
            </a:stretch>
          </a:blip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>
                <a:noFill/>
                <a:ea typeface="ＭＳ Ｐゴシック" charset="0"/>
                <a:cs typeface="+mn-cs"/>
              </a:rPr>
              <a:t> </a:t>
            </a:r>
          </a:p>
        </p:txBody>
      </p:sp>
      <p:sp>
        <p:nvSpPr>
          <p:cNvPr id="71682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Theorem2</a:t>
            </a:r>
          </a:p>
        </p:txBody>
      </p:sp>
      <p:sp>
        <p:nvSpPr>
          <p:cNvPr id="71683" name="TextBox 4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71684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008901E-4174-46FE-B48A-46BB9AC5388A}" type="slidenum">
              <a:rPr lang="en-US" altLang="zh-CN"/>
              <a:pPr/>
              <a:t>32</a:t>
            </a:fld>
            <a:endParaRPr lang="en-US" altLang="zh-CN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457200" y="1189037"/>
            <a:ext cx="8229600" cy="5484297"/>
          </a:xfrm>
          <a:blipFill rotWithShape="1">
            <a:blip r:embed="rId2" cstate="print"/>
            <a:stretch>
              <a:fillRect l="-593" t="-1556"/>
            </a:stretch>
          </a:blipFill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>
                <a:noFill/>
                <a:ea typeface="ＭＳ Ｐゴシック" charset="0"/>
                <a:cs typeface="+mn-cs"/>
              </a:rPr>
              <a:t> 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24200" y="320040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819400" y="274320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276600" y="297180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667000" y="365760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324225" y="426720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35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Reading Algorithm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743325" y="5029200"/>
            <a:ext cx="3048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37" name="TextBox 18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73738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1171EBF-FF4B-49E0-A156-2EAAB7AF9778}" type="slidenum">
              <a:rPr lang="en-US" altLang="zh-CN"/>
              <a:pPr/>
              <a:t>33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Box 8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74754" name="Content Placeholder 4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838200"/>
          </a:xfrm>
        </p:spPr>
        <p:txBody>
          <a:bodyPr/>
          <a:lstStyle/>
          <a:p>
            <a:pPr eaLnBrk="1" hangingPunct="1"/>
            <a:r>
              <a:rPr lang="en-US" altLang="zh-CN" smtClean="0"/>
              <a:t>Copper symbols with depth of 2 and 4 mm:</a:t>
            </a:r>
          </a:p>
        </p:txBody>
      </p:sp>
      <p:sp>
        <p:nvSpPr>
          <p:cNvPr id="7475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2A1F9F8-5A3E-48DE-A138-D968F62240FA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74756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Individual Symbols</a:t>
            </a:r>
          </a:p>
        </p:txBody>
      </p:sp>
      <p:pic>
        <p:nvPicPr>
          <p:cNvPr id="74757" name="Picture 9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831975"/>
            <a:ext cx="4495800" cy="472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58" name="Picture 1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828800"/>
            <a:ext cx="4267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2743200"/>
            <a:ext cx="5562600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78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Simulation Results</a:t>
            </a:r>
          </a:p>
        </p:txBody>
      </p:sp>
      <p:sp>
        <p:nvSpPr>
          <p:cNvPr id="75779" name="TextBox 8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75780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0514711-0BEF-43EC-A142-BE09B49BB61D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75781" name="TextBox 3"/>
          <p:cNvSpPr txBox="1">
            <a:spLocks noChangeArrowheads="1"/>
          </p:cNvSpPr>
          <p:nvPr/>
        </p:nvSpPr>
        <p:spPr bwMode="auto">
          <a:xfrm>
            <a:off x="2743200" y="2971800"/>
            <a:ext cx="11811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/>
              <a:t>B = 300 GHz</a:t>
            </a:r>
          </a:p>
        </p:txBody>
      </p:sp>
      <p:sp>
        <p:nvSpPr>
          <p:cNvPr id="75782" name="TextBox 7"/>
          <p:cNvSpPr txBox="1">
            <a:spLocks noChangeArrowheads="1"/>
          </p:cNvSpPr>
          <p:nvPr/>
        </p:nvSpPr>
        <p:spPr bwMode="auto">
          <a:xfrm>
            <a:off x="457200" y="1524000"/>
            <a:ext cx="8382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/>
              <a:t>Roughness of a surface, r, in terahertz frequency is modeled by the following truncated Gaussian distribution:</a:t>
            </a:r>
          </a:p>
          <a:p>
            <a:endParaRPr lang="en-US" altLang="zh-CN" sz="2000"/>
          </a:p>
        </p:txBody>
      </p:sp>
      <p:graphicFrame>
        <p:nvGraphicFramePr>
          <p:cNvPr id="75783" name="Object 8"/>
          <p:cNvGraphicFramePr>
            <a:graphicFrameLocks noChangeAspect="1"/>
          </p:cNvGraphicFramePr>
          <p:nvPr/>
        </p:nvGraphicFramePr>
        <p:xfrm>
          <a:off x="914400" y="2286000"/>
          <a:ext cx="1219200" cy="882650"/>
        </p:xfrm>
        <a:graphic>
          <a:graphicData uri="http://schemas.openxmlformats.org/presentationml/2006/ole">
            <p:oleObj spid="_x0000_s75783" name="Equation" r:id="rId5" imgW="812800" imgH="635000" progId="Equation.3">
              <p:embed/>
            </p:oleObj>
          </a:graphicData>
        </a:graphic>
      </p:graphicFrame>
      <p:graphicFrame>
        <p:nvGraphicFramePr>
          <p:cNvPr id="75784" name="Object 1"/>
          <p:cNvGraphicFramePr>
            <a:graphicFrameLocks noChangeAspect="1"/>
          </p:cNvGraphicFramePr>
          <p:nvPr/>
        </p:nvGraphicFramePr>
        <p:xfrm>
          <a:off x="366713" y="990600"/>
          <a:ext cx="5211762" cy="457200"/>
        </p:xfrm>
        <a:graphic>
          <a:graphicData uri="http://schemas.openxmlformats.org/presentationml/2006/ole">
            <p:oleObj spid="_x0000_s75784" name="Equation" r:id="rId6" imgW="2540000" imgH="203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Min symbol length</a:t>
            </a:r>
          </a:p>
        </p:txBody>
      </p:sp>
      <p:sp>
        <p:nvSpPr>
          <p:cNvPr id="77826" name="TextBox 8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7782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8E6B550-C9B7-4B00-BD20-015E01D35C58}" type="slidenum">
              <a:rPr lang="en-US" altLang="zh-CN"/>
              <a:pPr/>
              <a:t>36</a:t>
            </a:fld>
            <a:endParaRPr lang="en-US" altLang="zh-CN"/>
          </a:p>
        </p:txBody>
      </p:sp>
      <p:graphicFrame>
        <p:nvGraphicFramePr>
          <p:cNvPr id="77828" name="Object 2"/>
          <p:cNvGraphicFramePr>
            <a:graphicFrameLocks noChangeAspect="1"/>
          </p:cNvGraphicFramePr>
          <p:nvPr/>
        </p:nvGraphicFramePr>
        <p:xfrm>
          <a:off x="533400" y="3124200"/>
          <a:ext cx="3276600" cy="736600"/>
        </p:xfrm>
        <a:graphic>
          <a:graphicData uri="http://schemas.openxmlformats.org/presentationml/2006/ole">
            <p:oleObj spid="_x0000_s77828" name="Equation" r:id="rId4" imgW="1689100" imgH="431800" progId="Equation.3">
              <p:embed/>
            </p:oleObj>
          </a:graphicData>
        </a:graphic>
      </p:graphicFrame>
      <p:graphicFrame>
        <p:nvGraphicFramePr>
          <p:cNvPr id="77829" name="Object 12"/>
          <p:cNvGraphicFramePr>
            <a:graphicFrameLocks noChangeAspect="1"/>
          </p:cNvGraphicFramePr>
          <p:nvPr/>
        </p:nvGraphicFramePr>
        <p:xfrm>
          <a:off x="533400" y="3962400"/>
          <a:ext cx="2362200" cy="914400"/>
        </p:xfrm>
        <a:graphic>
          <a:graphicData uri="http://schemas.openxmlformats.org/presentationml/2006/ole">
            <p:oleObj spid="_x0000_s77829" name="Equation" r:id="rId5" imgW="1384300" imgH="596900" progId="Equation.3">
              <p:embed/>
            </p:oleObj>
          </a:graphicData>
        </a:graphic>
      </p:graphicFrame>
      <p:graphicFrame>
        <p:nvGraphicFramePr>
          <p:cNvPr id="77830" name="Object 14"/>
          <p:cNvGraphicFramePr>
            <a:graphicFrameLocks noChangeAspect="1"/>
          </p:cNvGraphicFramePr>
          <p:nvPr/>
        </p:nvGraphicFramePr>
        <p:xfrm>
          <a:off x="609600" y="5257800"/>
          <a:ext cx="1676400" cy="719138"/>
        </p:xfrm>
        <a:graphic>
          <a:graphicData uri="http://schemas.openxmlformats.org/presentationml/2006/ole">
            <p:oleObj spid="_x0000_s77830" name="Equation" r:id="rId6" imgW="1193800" imgH="431800" progId="Equation.3">
              <p:embed/>
            </p:oleObj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4856163" y="1981200"/>
          <a:ext cx="3830637" cy="1676400"/>
        </p:xfrm>
        <a:graphic>
          <a:graphicData uri="http://schemas.openxmlformats.org/presentationml/2006/ole">
            <p:oleObj spid="_x0000_s77831" name="Equation" r:id="rId7" imgW="1714500" imgH="889000" progId="Equation.3">
              <p:embed/>
            </p:oleObj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876800" y="12954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Newton Method: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875213" y="4114800"/>
          <a:ext cx="2822575" cy="838200"/>
        </p:xfrm>
        <a:graphic>
          <a:graphicData uri="http://schemas.openxmlformats.org/presentationml/2006/ole">
            <p:oleObj spid="_x0000_s77833" name="Equation" r:id="rId8" imgW="1155700" imgH="393700" progId="Equation.3">
              <p:embed/>
            </p:oleObj>
          </a:graphicData>
        </a:graphic>
      </p:graphicFrame>
      <p:pic>
        <p:nvPicPr>
          <p:cNvPr id="77834" name="Picture 8" descr="min-l.pn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" y="838200"/>
            <a:ext cx="22860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7835" name="Object 10"/>
          <p:cNvGraphicFramePr>
            <a:graphicFrameLocks noChangeAspect="1"/>
          </p:cNvGraphicFramePr>
          <p:nvPr/>
        </p:nvGraphicFramePr>
        <p:xfrm>
          <a:off x="2286000" y="2667000"/>
          <a:ext cx="304800" cy="254000"/>
        </p:xfrm>
        <a:graphic>
          <a:graphicData uri="http://schemas.openxmlformats.org/presentationml/2006/ole">
            <p:oleObj spid="_x0000_s77835" name="Equation" r:id="rId10" imgW="190500" imgH="177800" progId="Equation.3">
              <p:embed/>
            </p:oleObj>
          </a:graphicData>
        </a:graphic>
      </p:graphicFrame>
      <p:cxnSp>
        <p:nvCxnSpPr>
          <p:cNvPr id="17" name="Straight Connector 16"/>
          <p:cNvCxnSpPr>
            <a:cxnSpLocks noChangeShapeType="1"/>
          </p:cNvCxnSpPr>
          <p:nvPr/>
        </p:nvCxnSpPr>
        <p:spPr bwMode="auto">
          <a:xfrm flipH="1">
            <a:off x="1752600" y="1371600"/>
            <a:ext cx="304800" cy="381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0" name="Straight Connector 19"/>
          <p:cNvCxnSpPr>
            <a:cxnSpLocks noChangeShapeType="1"/>
          </p:cNvCxnSpPr>
          <p:nvPr/>
        </p:nvCxnSpPr>
        <p:spPr bwMode="auto">
          <a:xfrm>
            <a:off x="1752600" y="1752600"/>
            <a:ext cx="304800" cy="304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aphicFrame>
        <p:nvGraphicFramePr>
          <p:cNvPr id="77838" name="Object 30"/>
          <p:cNvGraphicFramePr>
            <a:graphicFrameLocks noChangeAspect="1"/>
          </p:cNvGraphicFramePr>
          <p:nvPr/>
        </p:nvGraphicFramePr>
        <p:xfrm>
          <a:off x="1828800" y="1676400"/>
          <a:ext cx="198438" cy="152400"/>
        </p:xfrm>
        <a:graphic>
          <a:graphicData uri="http://schemas.openxmlformats.org/presentationml/2006/ole">
            <p:oleObj spid="_x0000_s77838" name="Equation" r:id="rId11" imgW="1524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3" name="Picture 4" descr="reading-barcodes-no-title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914400"/>
            <a:ext cx="8458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87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7AB31F2-60F0-4E9C-84F8-751D3D76FD1C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79875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Reading Algorithm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>
            <a:off x="2590800" y="2133600"/>
            <a:ext cx="3810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>
            <a:off x="2590800" y="2438400"/>
            <a:ext cx="3810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Multiply 19"/>
          <p:cNvSpPr>
            <a:spLocks/>
          </p:cNvSpPr>
          <p:nvPr/>
        </p:nvSpPr>
        <p:spPr bwMode="auto">
          <a:xfrm>
            <a:off x="2057400" y="19812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" name="Multiply 20"/>
          <p:cNvSpPr>
            <a:spLocks/>
          </p:cNvSpPr>
          <p:nvPr/>
        </p:nvSpPr>
        <p:spPr bwMode="auto">
          <a:xfrm>
            <a:off x="1981200" y="22860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" name="Multiply 21"/>
          <p:cNvSpPr>
            <a:spLocks/>
          </p:cNvSpPr>
          <p:nvPr/>
        </p:nvSpPr>
        <p:spPr bwMode="auto">
          <a:xfrm>
            <a:off x="2286000" y="9906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" name="Multiply 23"/>
          <p:cNvSpPr>
            <a:spLocks/>
          </p:cNvSpPr>
          <p:nvPr/>
        </p:nvSpPr>
        <p:spPr bwMode="auto">
          <a:xfrm>
            <a:off x="3581400" y="12192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" name="Multiply 24"/>
          <p:cNvSpPr>
            <a:spLocks/>
          </p:cNvSpPr>
          <p:nvPr/>
        </p:nvSpPr>
        <p:spPr bwMode="auto">
          <a:xfrm>
            <a:off x="7467600" y="9906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" name="Multiply 25"/>
          <p:cNvSpPr>
            <a:spLocks/>
          </p:cNvSpPr>
          <p:nvPr/>
        </p:nvSpPr>
        <p:spPr bwMode="auto">
          <a:xfrm>
            <a:off x="6858000" y="12192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609600" y="2667000"/>
          <a:ext cx="1905000" cy="609600"/>
        </p:xfrm>
        <a:graphic>
          <a:graphicData uri="http://schemas.openxmlformats.org/presentationml/2006/ole">
            <p:oleObj spid="_x0000_s79884" name="Equation" r:id="rId4" imgW="1511300" imgH="660400" progId="Equation.3">
              <p:embed/>
            </p:oleObj>
          </a:graphicData>
        </a:graphic>
      </p:graphicFrame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533400" y="1981200"/>
          <a:ext cx="1905000" cy="279400"/>
        </p:xfrm>
        <a:graphic>
          <a:graphicData uri="http://schemas.openxmlformats.org/presentationml/2006/ole">
            <p:oleObj spid="_x0000_s79885" name="Equation" r:id="rId5" imgW="1714500" imgH="2032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533400" y="2260600"/>
          <a:ext cx="1828800" cy="304800"/>
        </p:xfrm>
        <a:graphic>
          <a:graphicData uri="http://schemas.openxmlformats.org/presentationml/2006/ole">
            <p:oleObj spid="_x0000_s79886" name="Equation" r:id="rId6" imgW="1663700" imgH="203200" progId="Equation.3">
              <p:embed/>
            </p:oleObj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3124200" y="1981200"/>
          <a:ext cx="1676400" cy="304800"/>
        </p:xfrm>
        <a:graphic>
          <a:graphicData uri="http://schemas.openxmlformats.org/presentationml/2006/ole">
            <p:oleObj spid="_x0000_s79887" name="Equation" r:id="rId7" imgW="1498600" imgH="203200" progId="Equation.3">
              <p:embed/>
            </p:oleObj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3124200" y="2286000"/>
          <a:ext cx="1676400" cy="304800"/>
        </p:xfrm>
        <a:graphic>
          <a:graphicData uri="http://schemas.openxmlformats.org/presentationml/2006/ole">
            <p:oleObj spid="_x0000_s79888" name="Equation" r:id="rId8" imgW="1447800" imgH="203200" progId="Equation.3">
              <p:embed/>
            </p:oleObj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609600" y="4343400"/>
          <a:ext cx="2133600" cy="609600"/>
        </p:xfrm>
        <a:graphic>
          <a:graphicData uri="http://schemas.openxmlformats.org/presentationml/2006/ole">
            <p:oleObj spid="_x0000_s79889" name="Equation" r:id="rId9" imgW="1752600" imgH="660400" progId="Equation.3">
              <p:embed/>
            </p:oleObj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609600" y="5105400"/>
          <a:ext cx="1905000" cy="609600"/>
        </p:xfrm>
        <a:graphic>
          <a:graphicData uri="http://schemas.openxmlformats.org/presentationml/2006/ole">
            <p:oleObj spid="_x0000_s79890" name="Equation" r:id="rId10" imgW="1574800" imgH="660400" progId="Equation.3">
              <p:embed/>
            </p:oleObj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/>
        </p:nvGraphicFramePr>
        <p:xfrm>
          <a:off x="609600" y="5867400"/>
          <a:ext cx="2133600" cy="609600"/>
        </p:xfrm>
        <a:graphic>
          <a:graphicData uri="http://schemas.openxmlformats.org/presentationml/2006/ole">
            <p:oleObj spid="_x0000_s79891" name="Equation" r:id="rId11" imgW="1752600" imgH="660400" progId="Equation.3">
              <p:embed/>
            </p:oleObj>
          </a:graphicData>
        </a:graphic>
      </p:graphicFrame>
      <p:graphicFrame>
        <p:nvGraphicFramePr>
          <p:cNvPr id="38" name="Object 37"/>
          <p:cNvGraphicFramePr>
            <a:graphicFrameLocks noChangeAspect="1"/>
          </p:cNvGraphicFramePr>
          <p:nvPr/>
        </p:nvGraphicFramePr>
        <p:xfrm>
          <a:off x="3810000" y="2971800"/>
          <a:ext cx="4362450" cy="304800"/>
        </p:xfrm>
        <a:graphic>
          <a:graphicData uri="http://schemas.openxmlformats.org/presentationml/2006/ole">
            <p:oleObj spid="_x0000_s79892" name="Equation" r:id="rId12" imgW="2908300" imgH="203200" progId="Equation.3">
              <p:embed/>
            </p:oleObj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/>
        </p:nvGraphicFramePr>
        <p:xfrm>
          <a:off x="3810000" y="2971800"/>
          <a:ext cx="4114800" cy="304800"/>
        </p:xfrm>
        <a:graphic>
          <a:graphicData uri="http://schemas.openxmlformats.org/presentationml/2006/ole">
            <p:oleObj spid="_x0000_s79893" name="Equation" r:id="rId13" imgW="2743200" imgH="203200" progId="Equation.3">
              <p:embed/>
            </p:oleObj>
          </a:graphicData>
        </a:graphic>
      </p:graphicFrame>
      <p:graphicFrame>
        <p:nvGraphicFramePr>
          <p:cNvPr id="45" name="Object 44"/>
          <p:cNvGraphicFramePr>
            <a:graphicFrameLocks noChangeAspect="1"/>
          </p:cNvGraphicFramePr>
          <p:nvPr/>
        </p:nvGraphicFramePr>
        <p:xfrm>
          <a:off x="3810000" y="2971800"/>
          <a:ext cx="2781300" cy="304800"/>
        </p:xfrm>
        <a:graphic>
          <a:graphicData uri="http://schemas.openxmlformats.org/presentationml/2006/ole">
            <p:oleObj spid="_x0000_s79894" name="Equation" r:id="rId14" imgW="1854200" imgH="203200" progId="Equation.3">
              <p:embed/>
            </p:oleObj>
          </a:graphicData>
        </a:graphic>
      </p:graphicFrame>
      <p:graphicFrame>
        <p:nvGraphicFramePr>
          <p:cNvPr id="46" name="Object 45"/>
          <p:cNvGraphicFramePr>
            <a:graphicFrameLocks noChangeAspect="1"/>
          </p:cNvGraphicFramePr>
          <p:nvPr/>
        </p:nvGraphicFramePr>
        <p:xfrm>
          <a:off x="3810000" y="2971800"/>
          <a:ext cx="2514600" cy="304800"/>
        </p:xfrm>
        <a:graphic>
          <a:graphicData uri="http://schemas.openxmlformats.org/presentationml/2006/ole">
            <p:oleObj spid="_x0000_s79895" name="Equation" r:id="rId15" imgW="1676400" imgH="203200" progId="Equation.3">
              <p:embed/>
            </p:oleObj>
          </a:graphicData>
        </a:graphic>
      </p:graphicFrame>
      <p:graphicFrame>
        <p:nvGraphicFramePr>
          <p:cNvPr id="47" name="Object 46"/>
          <p:cNvGraphicFramePr>
            <a:graphicFrameLocks noChangeAspect="1"/>
          </p:cNvGraphicFramePr>
          <p:nvPr/>
        </p:nvGraphicFramePr>
        <p:xfrm>
          <a:off x="3810000" y="2971800"/>
          <a:ext cx="2228850" cy="304800"/>
        </p:xfrm>
        <a:graphic>
          <a:graphicData uri="http://schemas.openxmlformats.org/presentationml/2006/ole">
            <p:oleObj spid="_x0000_s79896" name="Equation" r:id="rId16" imgW="1485900" imgH="203200" progId="Equation.3">
              <p:embed/>
            </p:oleObj>
          </a:graphicData>
        </a:graphic>
      </p:graphicFrame>
      <p:graphicFrame>
        <p:nvGraphicFramePr>
          <p:cNvPr id="48" name="Object 47"/>
          <p:cNvGraphicFramePr>
            <a:graphicFrameLocks noChangeAspect="1"/>
          </p:cNvGraphicFramePr>
          <p:nvPr/>
        </p:nvGraphicFramePr>
        <p:xfrm>
          <a:off x="3810000" y="2971800"/>
          <a:ext cx="1943100" cy="304800"/>
        </p:xfrm>
        <a:graphic>
          <a:graphicData uri="http://schemas.openxmlformats.org/presentationml/2006/ole">
            <p:oleObj spid="_x0000_s79897" name="Equation" r:id="rId17" imgW="1295400" imgH="203200" progId="Equation.3">
              <p:embed/>
            </p:oleObj>
          </a:graphicData>
        </a:graphic>
      </p:graphicFrame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09600" y="6473825"/>
            <a:ext cx="1600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400"/>
              <a:t>And so on</a:t>
            </a:r>
          </a:p>
        </p:txBody>
      </p:sp>
      <p:sp>
        <p:nvSpPr>
          <p:cNvPr id="49" name="Multiply 48"/>
          <p:cNvSpPr>
            <a:spLocks/>
          </p:cNvSpPr>
          <p:nvPr/>
        </p:nvSpPr>
        <p:spPr bwMode="auto">
          <a:xfrm>
            <a:off x="7772400" y="29718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2" name="Multiply 41"/>
          <p:cNvSpPr>
            <a:spLocks/>
          </p:cNvSpPr>
          <p:nvPr/>
        </p:nvSpPr>
        <p:spPr bwMode="auto">
          <a:xfrm>
            <a:off x="1066800" y="22860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3" name="Multiply 42"/>
          <p:cNvSpPr>
            <a:spLocks/>
          </p:cNvSpPr>
          <p:nvPr/>
        </p:nvSpPr>
        <p:spPr bwMode="auto">
          <a:xfrm>
            <a:off x="1143000" y="1981200"/>
            <a:ext cx="304800" cy="304800"/>
          </a:xfrm>
          <a:custGeom>
            <a:avLst/>
            <a:gdLst>
              <a:gd name="T0" fmla="*/ 47859 w 304800"/>
              <a:gd name="T1" fmla="*/ 98551 h 304800"/>
              <a:gd name="T2" fmla="*/ 98551 w 304800"/>
              <a:gd name="T3" fmla="*/ 47859 h 304800"/>
              <a:gd name="T4" fmla="*/ 152400 w 304800"/>
              <a:gd name="T5" fmla="*/ 101708 h 304800"/>
              <a:gd name="T6" fmla="*/ 206249 w 304800"/>
              <a:gd name="T7" fmla="*/ 47859 h 304800"/>
              <a:gd name="T8" fmla="*/ 256941 w 304800"/>
              <a:gd name="T9" fmla="*/ 98551 h 304800"/>
              <a:gd name="T10" fmla="*/ 203092 w 304800"/>
              <a:gd name="T11" fmla="*/ 152400 h 304800"/>
              <a:gd name="T12" fmla="*/ 256941 w 304800"/>
              <a:gd name="T13" fmla="*/ 206249 h 304800"/>
              <a:gd name="T14" fmla="*/ 206249 w 304800"/>
              <a:gd name="T15" fmla="*/ 256941 h 304800"/>
              <a:gd name="T16" fmla="*/ 152400 w 304800"/>
              <a:gd name="T17" fmla="*/ 203092 h 304800"/>
              <a:gd name="T18" fmla="*/ 98551 w 304800"/>
              <a:gd name="T19" fmla="*/ 256941 h 304800"/>
              <a:gd name="T20" fmla="*/ 47859 w 304800"/>
              <a:gd name="T21" fmla="*/ 206249 h 304800"/>
              <a:gd name="T22" fmla="*/ 101708 w 304800"/>
              <a:gd name="T23" fmla="*/ 152400 h 304800"/>
              <a:gd name="T24" fmla="*/ 47859 w 304800"/>
              <a:gd name="T25" fmla="*/ 98551 h 3048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04800" h="304800">
                <a:moveTo>
                  <a:pt x="47859" y="98551"/>
                </a:moveTo>
                <a:lnTo>
                  <a:pt x="98551" y="47859"/>
                </a:lnTo>
                <a:lnTo>
                  <a:pt x="152400" y="101708"/>
                </a:lnTo>
                <a:lnTo>
                  <a:pt x="206249" y="47859"/>
                </a:lnTo>
                <a:lnTo>
                  <a:pt x="256941" y="98551"/>
                </a:lnTo>
                <a:lnTo>
                  <a:pt x="203092" y="152400"/>
                </a:lnTo>
                <a:lnTo>
                  <a:pt x="256941" y="206249"/>
                </a:lnTo>
                <a:lnTo>
                  <a:pt x="206249" y="256941"/>
                </a:lnTo>
                <a:lnTo>
                  <a:pt x="152400" y="203092"/>
                </a:lnTo>
                <a:lnTo>
                  <a:pt x="98551" y="256941"/>
                </a:lnTo>
                <a:lnTo>
                  <a:pt x="47859" y="206249"/>
                </a:lnTo>
                <a:lnTo>
                  <a:pt x="101708" y="152400"/>
                </a:lnTo>
                <a:lnTo>
                  <a:pt x="47859" y="98551"/>
                </a:lnTo>
                <a:close/>
              </a:path>
            </a:pathLst>
          </a:custGeom>
          <a:solidFill>
            <a:schemeClr val="tx1"/>
          </a:solidFill>
          <a:ln w="9525" cap="flat" cmpd="sng">
            <a:solidFill>
              <a:srgbClr val="000000"/>
            </a:solidFill>
            <a:prstDash val="solid"/>
            <a:round/>
            <a:headEnd/>
            <a:tailEnd/>
          </a:ln>
          <a:effectLst>
            <a:outerShdw dist="23000" dir="5400000" rotWithShape="0">
              <a:srgbClr val="000000">
                <a:alpha val="34999"/>
              </a:srgbClr>
            </a:outerShdw>
          </a:effec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4" name="Picture 3" descr="reading-barcodes-open-ended.pn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33400" y="914400"/>
            <a:ext cx="8458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Down Arrow 53"/>
          <p:cNvSpPr>
            <a:spLocks noChangeArrowheads="1"/>
          </p:cNvSpPr>
          <p:nvPr/>
        </p:nvSpPr>
        <p:spPr bwMode="auto">
          <a:xfrm>
            <a:off x="8382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sp>
        <p:nvSpPr>
          <p:cNvPr id="55" name="Down Arrow 54"/>
          <p:cNvSpPr>
            <a:spLocks noChangeArrowheads="1"/>
          </p:cNvSpPr>
          <p:nvPr/>
        </p:nvSpPr>
        <p:spPr bwMode="auto">
          <a:xfrm>
            <a:off x="14478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sp>
        <p:nvSpPr>
          <p:cNvPr id="56" name="Down Arrow 55"/>
          <p:cNvSpPr>
            <a:spLocks noChangeArrowheads="1"/>
          </p:cNvSpPr>
          <p:nvPr/>
        </p:nvSpPr>
        <p:spPr bwMode="auto">
          <a:xfrm>
            <a:off x="21336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sp>
        <p:nvSpPr>
          <p:cNvPr id="57" name="Down Arrow 56"/>
          <p:cNvSpPr>
            <a:spLocks noChangeArrowheads="1"/>
          </p:cNvSpPr>
          <p:nvPr/>
        </p:nvSpPr>
        <p:spPr bwMode="auto">
          <a:xfrm>
            <a:off x="27432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sp>
        <p:nvSpPr>
          <p:cNvPr id="58" name="Down Arrow 57"/>
          <p:cNvSpPr>
            <a:spLocks noChangeArrowheads="1"/>
          </p:cNvSpPr>
          <p:nvPr/>
        </p:nvSpPr>
        <p:spPr bwMode="auto">
          <a:xfrm>
            <a:off x="73914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  <p:graphicFrame>
        <p:nvGraphicFramePr>
          <p:cNvPr id="79908" name="Object 58"/>
          <p:cNvGraphicFramePr>
            <a:graphicFrameLocks noChangeAspect="1"/>
          </p:cNvGraphicFramePr>
          <p:nvPr/>
        </p:nvGraphicFramePr>
        <p:xfrm>
          <a:off x="7162800" y="1828800"/>
          <a:ext cx="1828800" cy="228600"/>
        </p:xfrm>
        <a:graphic>
          <a:graphicData uri="http://schemas.openxmlformats.org/presentationml/2006/ole">
            <p:oleObj spid="_x0000_s79908" name="Equation" r:id="rId19" imgW="1346200" imgH="177800" progId="Equation.3">
              <p:embed/>
            </p:oleObj>
          </a:graphicData>
        </a:graphic>
      </p:graphicFrame>
      <p:graphicFrame>
        <p:nvGraphicFramePr>
          <p:cNvPr id="79909" name="Object 59"/>
          <p:cNvGraphicFramePr>
            <a:graphicFrameLocks noChangeAspect="1"/>
          </p:cNvGraphicFramePr>
          <p:nvPr/>
        </p:nvGraphicFramePr>
        <p:xfrm>
          <a:off x="3581400" y="1828800"/>
          <a:ext cx="1981200" cy="152400"/>
        </p:xfrm>
        <a:graphic>
          <a:graphicData uri="http://schemas.openxmlformats.org/presentationml/2006/ole">
            <p:oleObj spid="_x0000_s79909" name="Equation" r:id="rId20" imgW="2463800" imgH="203200" progId="Equation.3">
              <p:embed/>
            </p:oleObj>
          </a:graphicData>
        </a:graphic>
      </p:graphicFrame>
      <p:pic>
        <p:nvPicPr>
          <p:cNvPr id="39" name="Picture 1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657600" y="3657600"/>
            <a:ext cx="480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1" name="Object 40"/>
          <p:cNvGraphicFramePr>
            <a:graphicFrameLocks noChangeAspect="1"/>
          </p:cNvGraphicFramePr>
          <p:nvPr/>
        </p:nvGraphicFramePr>
        <p:xfrm>
          <a:off x="609600" y="3352800"/>
          <a:ext cx="1905000" cy="762000"/>
        </p:xfrm>
        <a:graphic>
          <a:graphicData uri="http://schemas.openxmlformats.org/presentationml/2006/ole">
            <p:oleObj spid="_x0000_s79911" name="Equation" r:id="rId22" imgW="1511300" imgH="838200" progId="Equation.3">
              <p:embed/>
            </p:oleObj>
          </a:graphicData>
        </a:graphic>
      </p:graphicFrame>
      <p:sp>
        <p:nvSpPr>
          <p:cNvPr id="44" name="Down Arrow 43"/>
          <p:cNvSpPr>
            <a:spLocks noChangeArrowheads="1"/>
          </p:cNvSpPr>
          <p:nvPr/>
        </p:nvSpPr>
        <p:spPr bwMode="auto">
          <a:xfrm>
            <a:off x="1143000" y="762000"/>
            <a:ext cx="228600" cy="304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53735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953735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3" grpId="0"/>
      <p:bldP spid="49" grpId="0" animBg="1"/>
      <p:bldP spid="49" grpId="1" animBg="1"/>
      <p:bldP spid="42" grpId="0" animBg="1"/>
      <p:bldP spid="4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44" grpId="0" animBg="1"/>
      <p:bldP spid="4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3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1143000"/>
            <a:ext cx="66294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898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Impact of Reader Beam Diameter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3810000" y="1066800"/>
            <a:ext cx="129540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00" name="TextBox 53"/>
          <p:cNvSpPr txBox="1">
            <a:spLocks noChangeArrowheads="1"/>
          </p:cNvSpPr>
          <p:nvPr/>
        </p:nvSpPr>
        <p:spPr bwMode="auto">
          <a:xfrm>
            <a:off x="2971800" y="914400"/>
            <a:ext cx="1333500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000"/>
              <a:t>Scan direction</a:t>
            </a:r>
          </a:p>
        </p:txBody>
      </p:sp>
      <p:sp>
        <p:nvSpPr>
          <p:cNvPr id="80901" name="TextBox 56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80902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AAE2AA-9644-40C9-B05F-CF285D9BFB32}" type="slidenum">
              <a:rPr lang="en-US" altLang="zh-CN"/>
              <a:pPr/>
              <a:t>38</a:t>
            </a:fld>
            <a:endParaRPr lang="en-US" altLang="zh-CN"/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>
            <a:off x="6553200" y="1295400"/>
            <a:ext cx="0" cy="4572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6553200" y="2362200"/>
            <a:ext cx="0" cy="4572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>
            <a:off x="6019800" y="1295400"/>
            <a:ext cx="0" cy="3048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7" name="Straight Arrow Connector 26"/>
          <p:cNvCxnSpPr>
            <a:cxnSpLocks noChangeShapeType="1"/>
          </p:cNvCxnSpPr>
          <p:nvPr/>
        </p:nvCxnSpPr>
        <p:spPr bwMode="auto">
          <a:xfrm>
            <a:off x="6019800" y="2362200"/>
            <a:ext cx="0" cy="3048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 type="arrow" w="med" len="med"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80907" name="TextBox 11"/>
          <p:cNvSpPr txBox="1">
            <a:spLocks noChangeArrowheads="1"/>
          </p:cNvSpPr>
          <p:nvPr/>
        </p:nvSpPr>
        <p:spPr bwMode="auto">
          <a:xfrm>
            <a:off x="6248400" y="1371600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d</a:t>
            </a:r>
            <a:r>
              <a:rPr lang="en-US" altLang="zh-CN" sz="1200" baseline="-25000">
                <a:solidFill>
                  <a:schemeClr val="bg1"/>
                </a:solidFill>
              </a:rPr>
              <a:t>1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80908" name="TextBox 30"/>
          <p:cNvSpPr txBox="1">
            <a:spLocks noChangeArrowheads="1"/>
          </p:cNvSpPr>
          <p:nvPr/>
        </p:nvSpPr>
        <p:spPr bwMode="auto">
          <a:xfrm>
            <a:off x="6248400" y="2438400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d</a:t>
            </a:r>
            <a:r>
              <a:rPr lang="en-US" altLang="zh-CN" sz="1200" baseline="-25000">
                <a:solidFill>
                  <a:schemeClr val="bg1"/>
                </a:solidFill>
              </a:rPr>
              <a:t>1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80909" name="TextBox 31"/>
          <p:cNvSpPr txBox="1">
            <a:spLocks noChangeArrowheads="1"/>
          </p:cNvSpPr>
          <p:nvPr/>
        </p:nvSpPr>
        <p:spPr bwMode="auto">
          <a:xfrm>
            <a:off x="5715000" y="1295400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d</a:t>
            </a:r>
            <a:r>
              <a:rPr lang="en-US" altLang="zh-CN" sz="1200" baseline="-25000">
                <a:solidFill>
                  <a:schemeClr val="bg1"/>
                </a:solidFill>
              </a:rPr>
              <a:t>2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80910" name="TextBox 32"/>
          <p:cNvSpPr txBox="1">
            <a:spLocks noChangeArrowheads="1"/>
          </p:cNvSpPr>
          <p:nvPr/>
        </p:nvSpPr>
        <p:spPr bwMode="auto">
          <a:xfrm>
            <a:off x="5715000" y="2314575"/>
            <a:ext cx="3810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200">
                <a:solidFill>
                  <a:schemeClr val="bg1"/>
                </a:solidFill>
              </a:rPr>
              <a:t>d</a:t>
            </a:r>
            <a:r>
              <a:rPr lang="en-US" altLang="zh-CN" sz="1200" baseline="-25000">
                <a:solidFill>
                  <a:schemeClr val="bg1"/>
                </a:solidFill>
              </a:rPr>
              <a:t>2</a:t>
            </a:r>
            <a:endParaRPr lang="en-US" altLang="zh-CN" sz="120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53340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106680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67640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6629400" y="18288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11" name="Picture 10" descr="reading-barcodes-1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3276600"/>
            <a:ext cx="8458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Rectangle 98"/>
          <p:cNvSpPr>
            <a:spLocks noChangeArrowheads="1"/>
          </p:cNvSpPr>
          <p:nvPr/>
        </p:nvSpPr>
        <p:spPr bwMode="auto">
          <a:xfrm>
            <a:off x="685800" y="3505200"/>
            <a:ext cx="6096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1295400" y="3505200"/>
            <a:ext cx="6858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1" name="Rectangle 100"/>
          <p:cNvSpPr>
            <a:spLocks noChangeArrowheads="1"/>
          </p:cNvSpPr>
          <p:nvPr/>
        </p:nvSpPr>
        <p:spPr bwMode="auto">
          <a:xfrm>
            <a:off x="1981200" y="3505200"/>
            <a:ext cx="6096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2" name="Rectangle 101"/>
          <p:cNvSpPr>
            <a:spLocks noChangeArrowheads="1"/>
          </p:cNvSpPr>
          <p:nvPr/>
        </p:nvSpPr>
        <p:spPr bwMode="auto">
          <a:xfrm>
            <a:off x="1295400" y="3810000"/>
            <a:ext cx="685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3" name="Rectangle 102"/>
          <p:cNvSpPr>
            <a:spLocks noChangeArrowheads="1"/>
          </p:cNvSpPr>
          <p:nvPr/>
        </p:nvSpPr>
        <p:spPr bwMode="auto">
          <a:xfrm>
            <a:off x="1981200" y="3810000"/>
            <a:ext cx="6096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4" name="Rectangle 103"/>
          <p:cNvSpPr>
            <a:spLocks noChangeArrowheads="1"/>
          </p:cNvSpPr>
          <p:nvPr/>
        </p:nvSpPr>
        <p:spPr bwMode="auto">
          <a:xfrm>
            <a:off x="2590800" y="3810000"/>
            <a:ext cx="5257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5" name="Rectangle 104"/>
          <p:cNvSpPr>
            <a:spLocks noChangeArrowheads="1"/>
          </p:cNvSpPr>
          <p:nvPr/>
        </p:nvSpPr>
        <p:spPr bwMode="auto">
          <a:xfrm>
            <a:off x="2590800" y="3505200"/>
            <a:ext cx="58674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pic>
        <p:nvPicPr>
          <p:cNvPr id="12" name="Picture 11" descr="single barcode2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4876800"/>
            <a:ext cx="86741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" name="Rectangle 162"/>
          <p:cNvSpPr>
            <a:spLocks noChangeArrowheads="1"/>
          </p:cNvSpPr>
          <p:nvPr/>
        </p:nvSpPr>
        <p:spPr bwMode="auto">
          <a:xfrm>
            <a:off x="2590800" y="5029200"/>
            <a:ext cx="49530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93" name="Rectangle 192"/>
          <p:cNvSpPr>
            <a:spLocks noChangeArrowheads="1"/>
          </p:cNvSpPr>
          <p:nvPr/>
        </p:nvSpPr>
        <p:spPr bwMode="auto">
          <a:xfrm>
            <a:off x="2590800" y="5410200"/>
            <a:ext cx="44196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04" name="Rectangle 203"/>
          <p:cNvSpPr>
            <a:spLocks noChangeArrowheads="1"/>
          </p:cNvSpPr>
          <p:nvPr/>
        </p:nvSpPr>
        <p:spPr bwMode="auto">
          <a:xfrm>
            <a:off x="1447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6705600" y="6096000"/>
          <a:ext cx="2106613" cy="228600"/>
        </p:xfrm>
        <a:graphic>
          <a:graphicData uri="http://schemas.openxmlformats.org/presentationml/2006/ole">
            <p:oleObj spid="_x0000_s80928" name="Equation" r:id="rId7" imgW="1485900" imgH="177800" progId="Equation.3">
              <p:embed/>
            </p:oleObj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/>
        </p:nvGraphicFramePr>
        <p:xfrm>
          <a:off x="3505200" y="4419600"/>
          <a:ext cx="2463800" cy="203200"/>
        </p:xfrm>
        <a:graphic>
          <a:graphicData uri="http://schemas.openxmlformats.org/presentationml/2006/ole">
            <p:oleObj spid="_x0000_s80929" name="Equation" r:id="rId8" imgW="2463800" imgH="203200" progId="Equation.3">
              <p:embed/>
            </p:oleObj>
          </a:graphicData>
        </a:graphic>
      </p:graphicFrame>
      <p:graphicFrame>
        <p:nvGraphicFramePr>
          <p:cNvPr id="222" name="Object 221"/>
          <p:cNvGraphicFramePr>
            <a:graphicFrameLocks noChangeAspect="1"/>
          </p:cNvGraphicFramePr>
          <p:nvPr/>
        </p:nvGraphicFramePr>
        <p:xfrm>
          <a:off x="3581400" y="6019800"/>
          <a:ext cx="2463800" cy="203200"/>
        </p:xfrm>
        <a:graphic>
          <a:graphicData uri="http://schemas.openxmlformats.org/presentationml/2006/ole">
            <p:oleObj spid="_x0000_s80930" name="Equation" r:id="rId9" imgW="2463800" imgH="203200" progId="Equation.3">
              <p:embed/>
            </p:oleObj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6705600" y="4572000"/>
          <a:ext cx="1905000" cy="228600"/>
        </p:xfrm>
        <a:graphic>
          <a:graphicData uri="http://schemas.openxmlformats.org/presentationml/2006/ole">
            <p:oleObj spid="_x0000_s80931" name="Equation" r:id="rId10" imgW="1371600" imgH="177800" progId="Equation.3">
              <p:embed/>
            </p:oleObj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7924800" y="4953000"/>
          <a:ext cx="660400" cy="177800"/>
        </p:xfrm>
        <a:graphic>
          <a:graphicData uri="http://schemas.openxmlformats.org/presentationml/2006/ole">
            <p:oleObj spid="_x0000_s80932" name="Equation" r:id="rId11" imgW="660400" imgH="177800" progId="Equation.3">
              <p:embed/>
            </p:oleObj>
          </a:graphicData>
        </a:graphic>
      </p:graphicFrame>
      <p:graphicFrame>
        <p:nvGraphicFramePr>
          <p:cNvPr id="225" name="Object 224"/>
          <p:cNvGraphicFramePr>
            <a:graphicFrameLocks noChangeAspect="1"/>
          </p:cNvGraphicFramePr>
          <p:nvPr/>
        </p:nvGraphicFramePr>
        <p:xfrm>
          <a:off x="7937500" y="5308600"/>
          <a:ext cx="673100" cy="177800"/>
        </p:xfrm>
        <a:graphic>
          <a:graphicData uri="http://schemas.openxmlformats.org/presentationml/2006/ole">
            <p:oleObj spid="_x0000_s80933" name="Equation" r:id="rId12" imgW="673100" imgH="177800" progId="Equation.3">
              <p:embed/>
            </p:oleObj>
          </a:graphicData>
        </a:graphic>
      </p:graphicFrame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H="1">
            <a:off x="7010400" y="5029200"/>
            <a:ext cx="914400" cy="4048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 flipH="1">
            <a:off x="7010400" y="5486400"/>
            <a:ext cx="990600" cy="762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7620000" y="5029200"/>
            <a:ext cx="3048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27" name="Straight Arrow Connector 226"/>
          <p:cNvCxnSpPr>
            <a:cxnSpLocks noChangeShapeType="1"/>
          </p:cNvCxnSpPr>
          <p:nvPr/>
        </p:nvCxnSpPr>
        <p:spPr bwMode="auto">
          <a:xfrm flipH="1" flipV="1">
            <a:off x="7543800" y="5257800"/>
            <a:ext cx="457200" cy="22860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35" name="Rectangle 234"/>
          <p:cNvSpPr>
            <a:spLocks noChangeArrowheads="1"/>
          </p:cNvSpPr>
          <p:nvPr/>
        </p:nvSpPr>
        <p:spPr bwMode="auto">
          <a:xfrm>
            <a:off x="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6" name="Rectangle 235"/>
          <p:cNvSpPr>
            <a:spLocks noChangeArrowheads="1"/>
          </p:cNvSpPr>
          <p:nvPr/>
        </p:nvSpPr>
        <p:spPr bwMode="auto">
          <a:xfrm>
            <a:off x="53340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7" name="Rectangle 236"/>
          <p:cNvSpPr>
            <a:spLocks noChangeArrowheads="1"/>
          </p:cNvSpPr>
          <p:nvPr/>
        </p:nvSpPr>
        <p:spPr bwMode="auto">
          <a:xfrm>
            <a:off x="106680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8" name="Rectangle 237"/>
          <p:cNvSpPr>
            <a:spLocks noChangeArrowheads="1"/>
          </p:cNvSpPr>
          <p:nvPr/>
        </p:nvSpPr>
        <p:spPr bwMode="auto">
          <a:xfrm>
            <a:off x="160020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9" name="Rectangle 238"/>
          <p:cNvSpPr>
            <a:spLocks noChangeArrowheads="1"/>
          </p:cNvSpPr>
          <p:nvPr/>
        </p:nvSpPr>
        <p:spPr bwMode="auto">
          <a:xfrm>
            <a:off x="6629400" y="2895600"/>
            <a:ext cx="16764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6" name="Rectangle 105"/>
          <p:cNvSpPr>
            <a:spLocks noChangeArrowheads="1"/>
          </p:cNvSpPr>
          <p:nvPr/>
        </p:nvSpPr>
        <p:spPr bwMode="auto">
          <a:xfrm>
            <a:off x="8382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7" name="Rectangle 106"/>
          <p:cNvSpPr>
            <a:spLocks noChangeArrowheads="1"/>
          </p:cNvSpPr>
          <p:nvPr/>
        </p:nvSpPr>
        <p:spPr bwMode="auto">
          <a:xfrm>
            <a:off x="7620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8" name="Rectangle 107"/>
          <p:cNvSpPr>
            <a:spLocks noChangeArrowheads="1"/>
          </p:cNvSpPr>
          <p:nvPr/>
        </p:nvSpPr>
        <p:spPr bwMode="auto">
          <a:xfrm>
            <a:off x="685800" y="5029200"/>
            <a:ext cx="6096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09" name="Rectangle 108"/>
          <p:cNvSpPr>
            <a:spLocks noChangeArrowheads="1"/>
          </p:cNvSpPr>
          <p:nvPr/>
        </p:nvSpPr>
        <p:spPr bwMode="auto">
          <a:xfrm>
            <a:off x="13716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0" name="Rectangle 109"/>
          <p:cNvSpPr>
            <a:spLocks noChangeArrowheads="1"/>
          </p:cNvSpPr>
          <p:nvPr/>
        </p:nvSpPr>
        <p:spPr bwMode="auto">
          <a:xfrm>
            <a:off x="13716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19050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2" name="Rectangle 111"/>
          <p:cNvSpPr>
            <a:spLocks noChangeArrowheads="1"/>
          </p:cNvSpPr>
          <p:nvPr/>
        </p:nvSpPr>
        <p:spPr bwMode="auto">
          <a:xfrm>
            <a:off x="19050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3" name="Rectangle 112"/>
          <p:cNvSpPr>
            <a:spLocks noChangeArrowheads="1"/>
          </p:cNvSpPr>
          <p:nvPr/>
        </p:nvSpPr>
        <p:spPr bwMode="auto">
          <a:xfrm>
            <a:off x="66294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4" name="Rectangle 113"/>
          <p:cNvSpPr>
            <a:spLocks noChangeArrowheads="1"/>
          </p:cNvSpPr>
          <p:nvPr/>
        </p:nvSpPr>
        <p:spPr bwMode="auto">
          <a:xfrm>
            <a:off x="66294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5" name="Rectangle 114"/>
          <p:cNvSpPr>
            <a:spLocks noChangeArrowheads="1"/>
          </p:cNvSpPr>
          <p:nvPr/>
        </p:nvSpPr>
        <p:spPr bwMode="auto">
          <a:xfrm>
            <a:off x="1249363" y="5181600"/>
            <a:ext cx="46037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6" name="Rectangle 115"/>
          <p:cNvSpPr>
            <a:spLocks noChangeArrowheads="1"/>
          </p:cNvSpPr>
          <p:nvPr/>
        </p:nvSpPr>
        <p:spPr bwMode="auto">
          <a:xfrm>
            <a:off x="1143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7" name="Rectangle 116"/>
          <p:cNvSpPr>
            <a:spLocks noChangeArrowheads="1"/>
          </p:cNvSpPr>
          <p:nvPr/>
        </p:nvSpPr>
        <p:spPr bwMode="auto">
          <a:xfrm>
            <a:off x="685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8" name="Rectangle 117"/>
          <p:cNvSpPr>
            <a:spLocks noChangeArrowheads="1"/>
          </p:cNvSpPr>
          <p:nvPr/>
        </p:nvSpPr>
        <p:spPr bwMode="auto">
          <a:xfrm>
            <a:off x="838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19" name="Rectangle 118"/>
          <p:cNvSpPr>
            <a:spLocks noChangeArrowheads="1"/>
          </p:cNvSpPr>
          <p:nvPr/>
        </p:nvSpPr>
        <p:spPr bwMode="auto">
          <a:xfrm>
            <a:off x="990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 flipV="1">
            <a:off x="1447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 flipV="1">
            <a:off x="1600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 flipV="1">
            <a:off x="1752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 flipV="1">
            <a:off x="1905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1295400" y="5029200"/>
            <a:ext cx="6858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7" name="Rectangle 126"/>
          <p:cNvSpPr>
            <a:spLocks noChangeArrowheads="1"/>
          </p:cNvSpPr>
          <p:nvPr/>
        </p:nvSpPr>
        <p:spPr bwMode="auto">
          <a:xfrm flipV="1">
            <a:off x="2057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8" name="Rectangle 127"/>
          <p:cNvSpPr>
            <a:spLocks noChangeArrowheads="1"/>
          </p:cNvSpPr>
          <p:nvPr/>
        </p:nvSpPr>
        <p:spPr bwMode="auto">
          <a:xfrm flipV="1">
            <a:off x="2209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 flipV="1">
            <a:off x="2590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 flipV="1">
            <a:off x="2743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 flipV="1">
            <a:off x="2895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 flipV="1">
            <a:off x="3048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3" name="Rectangle 132"/>
          <p:cNvSpPr>
            <a:spLocks noChangeArrowheads="1"/>
          </p:cNvSpPr>
          <p:nvPr/>
        </p:nvSpPr>
        <p:spPr bwMode="auto">
          <a:xfrm flipV="1">
            <a:off x="3200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4" name="Rectangle 133"/>
          <p:cNvSpPr>
            <a:spLocks noChangeArrowheads="1"/>
          </p:cNvSpPr>
          <p:nvPr/>
        </p:nvSpPr>
        <p:spPr bwMode="auto">
          <a:xfrm flipV="1">
            <a:off x="3352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5" name="Rectangle 134"/>
          <p:cNvSpPr>
            <a:spLocks noChangeArrowheads="1"/>
          </p:cNvSpPr>
          <p:nvPr/>
        </p:nvSpPr>
        <p:spPr bwMode="auto">
          <a:xfrm flipV="1">
            <a:off x="3505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6" name="Rectangle 135"/>
          <p:cNvSpPr>
            <a:spLocks noChangeArrowheads="1"/>
          </p:cNvSpPr>
          <p:nvPr/>
        </p:nvSpPr>
        <p:spPr bwMode="auto">
          <a:xfrm flipV="1">
            <a:off x="3657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 flipV="1">
            <a:off x="3810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8" name="Rectangle 137"/>
          <p:cNvSpPr>
            <a:spLocks noChangeArrowheads="1"/>
          </p:cNvSpPr>
          <p:nvPr/>
        </p:nvSpPr>
        <p:spPr bwMode="auto">
          <a:xfrm flipV="1">
            <a:off x="3962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39" name="Rectangle 138"/>
          <p:cNvSpPr>
            <a:spLocks noChangeArrowheads="1"/>
          </p:cNvSpPr>
          <p:nvPr/>
        </p:nvSpPr>
        <p:spPr bwMode="auto">
          <a:xfrm flipV="1">
            <a:off x="4114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0" name="Rectangle 139"/>
          <p:cNvSpPr>
            <a:spLocks noChangeArrowheads="1"/>
          </p:cNvSpPr>
          <p:nvPr/>
        </p:nvSpPr>
        <p:spPr bwMode="auto">
          <a:xfrm flipV="1">
            <a:off x="4267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1" name="Rectangle 140"/>
          <p:cNvSpPr>
            <a:spLocks noChangeArrowheads="1"/>
          </p:cNvSpPr>
          <p:nvPr/>
        </p:nvSpPr>
        <p:spPr bwMode="auto">
          <a:xfrm flipV="1">
            <a:off x="4419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2" name="Rectangle 141"/>
          <p:cNvSpPr>
            <a:spLocks noChangeArrowheads="1"/>
          </p:cNvSpPr>
          <p:nvPr/>
        </p:nvSpPr>
        <p:spPr bwMode="auto">
          <a:xfrm flipV="1">
            <a:off x="4572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3" name="Rectangle 142"/>
          <p:cNvSpPr>
            <a:spLocks noChangeArrowheads="1"/>
          </p:cNvSpPr>
          <p:nvPr/>
        </p:nvSpPr>
        <p:spPr bwMode="auto">
          <a:xfrm flipV="1">
            <a:off x="4724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4" name="Rectangle 143"/>
          <p:cNvSpPr>
            <a:spLocks noChangeArrowheads="1"/>
          </p:cNvSpPr>
          <p:nvPr/>
        </p:nvSpPr>
        <p:spPr bwMode="auto">
          <a:xfrm flipV="1">
            <a:off x="4876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5" name="Rectangle 144"/>
          <p:cNvSpPr>
            <a:spLocks noChangeArrowheads="1"/>
          </p:cNvSpPr>
          <p:nvPr/>
        </p:nvSpPr>
        <p:spPr bwMode="auto">
          <a:xfrm flipV="1">
            <a:off x="5029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6" name="Rectangle 145"/>
          <p:cNvSpPr>
            <a:spLocks noChangeArrowheads="1"/>
          </p:cNvSpPr>
          <p:nvPr/>
        </p:nvSpPr>
        <p:spPr bwMode="auto">
          <a:xfrm flipV="1">
            <a:off x="5181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7" name="Rectangle 146"/>
          <p:cNvSpPr>
            <a:spLocks noChangeArrowheads="1"/>
          </p:cNvSpPr>
          <p:nvPr/>
        </p:nvSpPr>
        <p:spPr bwMode="auto">
          <a:xfrm flipV="1">
            <a:off x="5334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8" name="Rectangle 147"/>
          <p:cNvSpPr>
            <a:spLocks noChangeArrowheads="1"/>
          </p:cNvSpPr>
          <p:nvPr/>
        </p:nvSpPr>
        <p:spPr bwMode="auto">
          <a:xfrm flipV="1">
            <a:off x="5486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49" name="Rectangle 148"/>
          <p:cNvSpPr>
            <a:spLocks noChangeArrowheads="1"/>
          </p:cNvSpPr>
          <p:nvPr/>
        </p:nvSpPr>
        <p:spPr bwMode="auto">
          <a:xfrm flipV="1">
            <a:off x="5638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0" name="Rectangle 149"/>
          <p:cNvSpPr>
            <a:spLocks noChangeArrowheads="1"/>
          </p:cNvSpPr>
          <p:nvPr/>
        </p:nvSpPr>
        <p:spPr bwMode="auto">
          <a:xfrm flipV="1">
            <a:off x="5791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1" name="Rectangle 150"/>
          <p:cNvSpPr>
            <a:spLocks noChangeArrowheads="1"/>
          </p:cNvSpPr>
          <p:nvPr/>
        </p:nvSpPr>
        <p:spPr bwMode="auto">
          <a:xfrm flipV="1">
            <a:off x="5943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2" name="Rectangle 151"/>
          <p:cNvSpPr>
            <a:spLocks noChangeArrowheads="1"/>
          </p:cNvSpPr>
          <p:nvPr/>
        </p:nvSpPr>
        <p:spPr bwMode="auto">
          <a:xfrm flipV="1">
            <a:off x="6096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3" name="Rectangle 152"/>
          <p:cNvSpPr>
            <a:spLocks noChangeArrowheads="1"/>
          </p:cNvSpPr>
          <p:nvPr/>
        </p:nvSpPr>
        <p:spPr bwMode="auto">
          <a:xfrm flipV="1">
            <a:off x="6248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4" name="Rectangle 153"/>
          <p:cNvSpPr>
            <a:spLocks noChangeArrowheads="1"/>
          </p:cNvSpPr>
          <p:nvPr/>
        </p:nvSpPr>
        <p:spPr bwMode="auto">
          <a:xfrm flipV="1">
            <a:off x="6400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5" name="Rectangle 154"/>
          <p:cNvSpPr>
            <a:spLocks noChangeArrowheads="1"/>
          </p:cNvSpPr>
          <p:nvPr/>
        </p:nvSpPr>
        <p:spPr bwMode="auto">
          <a:xfrm flipV="1">
            <a:off x="6553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6" name="Rectangle 155"/>
          <p:cNvSpPr>
            <a:spLocks noChangeArrowheads="1"/>
          </p:cNvSpPr>
          <p:nvPr/>
        </p:nvSpPr>
        <p:spPr bwMode="auto">
          <a:xfrm flipV="1">
            <a:off x="6705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7" name="Rectangle 156"/>
          <p:cNvSpPr>
            <a:spLocks noChangeArrowheads="1"/>
          </p:cNvSpPr>
          <p:nvPr/>
        </p:nvSpPr>
        <p:spPr bwMode="auto">
          <a:xfrm flipV="1">
            <a:off x="68580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8" name="Rectangle 157"/>
          <p:cNvSpPr>
            <a:spLocks noChangeArrowheads="1"/>
          </p:cNvSpPr>
          <p:nvPr/>
        </p:nvSpPr>
        <p:spPr bwMode="auto">
          <a:xfrm flipV="1">
            <a:off x="7010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59" name="Rectangle 158"/>
          <p:cNvSpPr>
            <a:spLocks noChangeArrowheads="1"/>
          </p:cNvSpPr>
          <p:nvPr/>
        </p:nvSpPr>
        <p:spPr bwMode="auto">
          <a:xfrm flipV="1">
            <a:off x="71628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0" name="Rectangle 159"/>
          <p:cNvSpPr>
            <a:spLocks noChangeArrowheads="1"/>
          </p:cNvSpPr>
          <p:nvPr/>
        </p:nvSpPr>
        <p:spPr bwMode="auto">
          <a:xfrm flipV="1">
            <a:off x="73152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1" name="Rectangle 160"/>
          <p:cNvSpPr>
            <a:spLocks noChangeArrowheads="1"/>
          </p:cNvSpPr>
          <p:nvPr/>
        </p:nvSpPr>
        <p:spPr bwMode="auto">
          <a:xfrm flipV="1">
            <a:off x="74676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162" name="Rectangle 161"/>
          <p:cNvSpPr>
            <a:spLocks noChangeArrowheads="1"/>
          </p:cNvSpPr>
          <p:nvPr/>
        </p:nvSpPr>
        <p:spPr bwMode="auto">
          <a:xfrm>
            <a:off x="1295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0" name="Rectangle 219"/>
          <p:cNvSpPr>
            <a:spLocks noChangeArrowheads="1"/>
          </p:cNvSpPr>
          <p:nvPr/>
        </p:nvSpPr>
        <p:spPr bwMode="auto">
          <a:xfrm>
            <a:off x="1600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1" name="Rectangle 220"/>
          <p:cNvSpPr>
            <a:spLocks noChangeArrowheads="1"/>
          </p:cNvSpPr>
          <p:nvPr/>
        </p:nvSpPr>
        <p:spPr bwMode="auto">
          <a:xfrm>
            <a:off x="1752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3" name="Rectangle 222"/>
          <p:cNvSpPr>
            <a:spLocks noChangeArrowheads="1"/>
          </p:cNvSpPr>
          <p:nvPr/>
        </p:nvSpPr>
        <p:spPr bwMode="auto">
          <a:xfrm>
            <a:off x="1905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8" name="Rectangle 227"/>
          <p:cNvSpPr>
            <a:spLocks noChangeArrowheads="1"/>
          </p:cNvSpPr>
          <p:nvPr/>
        </p:nvSpPr>
        <p:spPr bwMode="auto">
          <a:xfrm>
            <a:off x="2209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29" name="Rectangle 228"/>
          <p:cNvSpPr>
            <a:spLocks noChangeArrowheads="1"/>
          </p:cNvSpPr>
          <p:nvPr/>
        </p:nvSpPr>
        <p:spPr bwMode="auto">
          <a:xfrm>
            <a:off x="2362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0" name="Rectangle 229"/>
          <p:cNvSpPr>
            <a:spLocks noChangeArrowheads="1"/>
          </p:cNvSpPr>
          <p:nvPr/>
        </p:nvSpPr>
        <p:spPr bwMode="auto">
          <a:xfrm>
            <a:off x="2514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1" name="Rectangle 230"/>
          <p:cNvSpPr>
            <a:spLocks noChangeArrowheads="1"/>
          </p:cNvSpPr>
          <p:nvPr/>
        </p:nvSpPr>
        <p:spPr bwMode="auto">
          <a:xfrm>
            <a:off x="2819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2" name="Rectangle 231"/>
          <p:cNvSpPr>
            <a:spLocks noChangeArrowheads="1"/>
          </p:cNvSpPr>
          <p:nvPr/>
        </p:nvSpPr>
        <p:spPr bwMode="auto">
          <a:xfrm>
            <a:off x="2971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3" name="Rectangle 232"/>
          <p:cNvSpPr>
            <a:spLocks noChangeArrowheads="1"/>
          </p:cNvSpPr>
          <p:nvPr/>
        </p:nvSpPr>
        <p:spPr bwMode="auto">
          <a:xfrm>
            <a:off x="3124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34" name="Rectangle 233"/>
          <p:cNvSpPr>
            <a:spLocks noChangeArrowheads="1"/>
          </p:cNvSpPr>
          <p:nvPr/>
        </p:nvSpPr>
        <p:spPr bwMode="auto">
          <a:xfrm>
            <a:off x="3276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0" name="Rectangle 239"/>
          <p:cNvSpPr>
            <a:spLocks noChangeArrowheads="1"/>
          </p:cNvSpPr>
          <p:nvPr/>
        </p:nvSpPr>
        <p:spPr bwMode="auto">
          <a:xfrm>
            <a:off x="3429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1" name="Rectangle 240"/>
          <p:cNvSpPr>
            <a:spLocks noChangeArrowheads="1"/>
          </p:cNvSpPr>
          <p:nvPr/>
        </p:nvSpPr>
        <p:spPr bwMode="auto">
          <a:xfrm>
            <a:off x="3581400" y="5562600"/>
            <a:ext cx="46038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2" name="Rectangle 241"/>
          <p:cNvSpPr>
            <a:spLocks noChangeArrowheads="1"/>
          </p:cNvSpPr>
          <p:nvPr/>
        </p:nvSpPr>
        <p:spPr bwMode="auto">
          <a:xfrm>
            <a:off x="3886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3" name="Rectangle 242"/>
          <p:cNvSpPr>
            <a:spLocks noChangeArrowheads="1"/>
          </p:cNvSpPr>
          <p:nvPr/>
        </p:nvSpPr>
        <p:spPr bwMode="auto">
          <a:xfrm>
            <a:off x="4038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4" name="Rectangle 243"/>
          <p:cNvSpPr>
            <a:spLocks noChangeArrowheads="1"/>
          </p:cNvSpPr>
          <p:nvPr/>
        </p:nvSpPr>
        <p:spPr bwMode="auto">
          <a:xfrm>
            <a:off x="4191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5" name="Rectangle 244"/>
          <p:cNvSpPr>
            <a:spLocks noChangeArrowheads="1"/>
          </p:cNvSpPr>
          <p:nvPr/>
        </p:nvSpPr>
        <p:spPr bwMode="auto">
          <a:xfrm>
            <a:off x="4343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6" name="Rectangle 245"/>
          <p:cNvSpPr>
            <a:spLocks noChangeArrowheads="1"/>
          </p:cNvSpPr>
          <p:nvPr/>
        </p:nvSpPr>
        <p:spPr bwMode="auto">
          <a:xfrm>
            <a:off x="4495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7" name="Rectangle 246"/>
          <p:cNvSpPr>
            <a:spLocks noChangeArrowheads="1"/>
          </p:cNvSpPr>
          <p:nvPr/>
        </p:nvSpPr>
        <p:spPr bwMode="auto">
          <a:xfrm>
            <a:off x="4648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8" name="Rectangle 247"/>
          <p:cNvSpPr>
            <a:spLocks noChangeArrowheads="1"/>
          </p:cNvSpPr>
          <p:nvPr/>
        </p:nvSpPr>
        <p:spPr bwMode="auto">
          <a:xfrm>
            <a:off x="4800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49" name="Rectangle 248"/>
          <p:cNvSpPr>
            <a:spLocks noChangeArrowheads="1"/>
          </p:cNvSpPr>
          <p:nvPr/>
        </p:nvSpPr>
        <p:spPr bwMode="auto">
          <a:xfrm>
            <a:off x="4953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0" name="Rectangle 249"/>
          <p:cNvSpPr>
            <a:spLocks noChangeArrowheads="1"/>
          </p:cNvSpPr>
          <p:nvPr/>
        </p:nvSpPr>
        <p:spPr bwMode="auto">
          <a:xfrm>
            <a:off x="5105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1" name="Rectangle 250"/>
          <p:cNvSpPr>
            <a:spLocks noChangeArrowheads="1"/>
          </p:cNvSpPr>
          <p:nvPr/>
        </p:nvSpPr>
        <p:spPr bwMode="auto">
          <a:xfrm>
            <a:off x="5257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2" name="Rectangle 251"/>
          <p:cNvSpPr>
            <a:spLocks noChangeArrowheads="1"/>
          </p:cNvSpPr>
          <p:nvPr/>
        </p:nvSpPr>
        <p:spPr bwMode="auto">
          <a:xfrm>
            <a:off x="5410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3" name="Rectangle 252"/>
          <p:cNvSpPr>
            <a:spLocks noChangeArrowheads="1"/>
          </p:cNvSpPr>
          <p:nvPr/>
        </p:nvSpPr>
        <p:spPr bwMode="auto">
          <a:xfrm>
            <a:off x="5562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4" name="Rectangle 253"/>
          <p:cNvSpPr>
            <a:spLocks noChangeArrowheads="1"/>
          </p:cNvSpPr>
          <p:nvPr/>
        </p:nvSpPr>
        <p:spPr bwMode="auto">
          <a:xfrm>
            <a:off x="5715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5" name="Rectangle 254"/>
          <p:cNvSpPr>
            <a:spLocks noChangeArrowheads="1"/>
          </p:cNvSpPr>
          <p:nvPr/>
        </p:nvSpPr>
        <p:spPr bwMode="auto">
          <a:xfrm>
            <a:off x="5867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6" name="Rectangle 255"/>
          <p:cNvSpPr>
            <a:spLocks noChangeArrowheads="1"/>
          </p:cNvSpPr>
          <p:nvPr/>
        </p:nvSpPr>
        <p:spPr bwMode="auto">
          <a:xfrm>
            <a:off x="6019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7" name="Rectangle 256"/>
          <p:cNvSpPr>
            <a:spLocks noChangeArrowheads="1"/>
          </p:cNvSpPr>
          <p:nvPr/>
        </p:nvSpPr>
        <p:spPr bwMode="auto">
          <a:xfrm>
            <a:off x="6172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8" name="Rectangle 257"/>
          <p:cNvSpPr>
            <a:spLocks noChangeArrowheads="1"/>
          </p:cNvSpPr>
          <p:nvPr/>
        </p:nvSpPr>
        <p:spPr bwMode="auto">
          <a:xfrm>
            <a:off x="63246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59" name="Rectangle 258"/>
          <p:cNvSpPr>
            <a:spLocks noChangeArrowheads="1"/>
          </p:cNvSpPr>
          <p:nvPr/>
        </p:nvSpPr>
        <p:spPr bwMode="auto">
          <a:xfrm>
            <a:off x="6477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0" name="Rectangle 259"/>
          <p:cNvSpPr>
            <a:spLocks noChangeArrowheads="1"/>
          </p:cNvSpPr>
          <p:nvPr/>
        </p:nvSpPr>
        <p:spPr bwMode="auto">
          <a:xfrm>
            <a:off x="6629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1" name="Rectangle 260"/>
          <p:cNvSpPr>
            <a:spLocks noChangeArrowheads="1"/>
          </p:cNvSpPr>
          <p:nvPr/>
        </p:nvSpPr>
        <p:spPr bwMode="auto">
          <a:xfrm>
            <a:off x="67818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2" name="Rectangle 261"/>
          <p:cNvSpPr>
            <a:spLocks noChangeArrowheads="1"/>
          </p:cNvSpPr>
          <p:nvPr/>
        </p:nvSpPr>
        <p:spPr bwMode="auto">
          <a:xfrm>
            <a:off x="69342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3" name="Rectangle 262"/>
          <p:cNvSpPr>
            <a:spLocks noChangeArrowheads="1"/>
          </p:cNvSpPr>
          <p:nvPr/>
        </p:nvSpPr>
        <p:spPr bwMode="auto">
          <a:xfrm flipV="1">
            <a:off x="1295400" y="5410200"/>
            <a:ext cx="685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4" name="Rectangle 263"/>
          <p:cNvSpPr>
            <a:spLocks noChangeArrowheads="1"/>
          </p:cNvSpPr>
          <p:nvPr/>
        </p:nvSpPr>
        <p:spPr bwMode="auto">
          <a:xfrm>
            <a:off x="20574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6" name="Rectangle 265"/>
          <p:cNvSpPr>
            <a:spLocks noChangeArrowheads="1"/>
          </p:cNvSpPr>
          <p:nvPr/>
        </p:nvSpPr>
        <p:spPr bwMode="auto">
          <a:xfrm>
            <a:off x="22098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7" name="Rectangle 266"/>
          <p:cNvSpPr>
            <a:spLocks noChangeArrowheads="1"/>
          </p:cNvSpPr>
          <p:nvPr/>
        </p:nvSpPr>
        <p:spPr bwMode="auto">
          <a:xfrm>
            <a:off x="22098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69" name="Rectangle 268"/>
          <p:cNvSpPr>
            <a:spLocks noChangeArrowheads="1"/>
          </p:cNvSpPr>
          <p:nvPr/>
        </p:nvSpPr>
        <p:spPr bwMode="auto">
          <a:xfrm>
            <a:off x="2667000" y="5562600"/>
            <a:ext cx="762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0" name="Rectangle 269"/>
          <p:cNvSpPr>
            <a:spLocks noChangeArrowheads="1"/>
          </p:cNvSpPr>
          <p:nvPr/>
        </p:nvSpPr>
        <p:spPr bwMode="auto">
          <a:xfrm>
            <a:off x="2438400" y="28956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1" name="Rectangle 270"/>
          <p:cNvSpPr>
            <a:spLocks noChangeArrowheads="1"/>
          </p:cNvSpPr>
          <p:nvPr/>
        </p:nvSpPr>
        <p:spPr bwMode="auto">
          <a:xfrm>
            <a:off x="2514600" y="1828800"/>
            <a:ext cx="838200" cy="76200"/>
          </a:xfrm>
          <a:prstGeom prst="rect">
            <a:avLst/>
          </a:prstGeom>
          <a:solidFill>
            <a:srgbClr val="0D0D0D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2" name="Rectangle 271"/>
          <p:cNvSpPr>
            <a:spLocks noChangeArrowheads="1"/>
          </p:cNvSpPr>
          <p:nvPr/>
        </p:nvSpPr>
        <p:spPr bwMode="auto">
          <a:xfrm>
            <a:off x="1981200" y="5029200"/>
            <a:ext cx="3048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3" name="Rectangle 272"/>
          <p:cNvSpPr>
            <a:spLocks noChangeArrowheads="1"/>
          </p:cNvSpPr>
          <p:nvPr/>
        </p:nvSpPr>
        <p:spPr bwMode="auto">
          <a:xfrm>
            <a:off x="2286000" y="5029200"/>
            <a:ext cx="3048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4" name="Rectangle 273"/>
          <p:cNvSpPr>
            <a:spLocks noChangeArrowheads="1"/>
          </p:cNvSpPr>
          <p:nvPr/>
        </p:nvSpPr>
        <p:spPr bwMode="auto">
          <a:xfrm flipV="1">
            <a:off x="1981200" y="5410200"/>
            <a:ext cx="304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5" name="Rectangle 274"/>
          <p:cNvSpPr>
            <a:spLocks noChangeArrowheads="1"/>
          </p:cNvSpPr>
          <p:nvPr/>
        </p:nvSpPr>
        <p:spPr bwMode="auto">
          <a:xfrm flipV="1">
            <a:off x="2286000" y="5410200"/>
            <a:ext cx="304800" cy="4603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279" name="Rectangle 278"/>
          <p:cNvSpPr>
            <a:spLocks noChangeArrowheads="1"/>
          </p:cNvSpPr>
          <p:nvPr/>
        </p:nvSpPr>
        <p:spPr bwMode="auto">
          <a:xfrm flipV="1">
            <a:off x="1295400" y="5181600"/>
            <a:ext cx="76200" cy="46038"/>
          </a:xfrm>
          <a:prstGeom prst="rect">
            <a:avLst/>
          </a:prstGeom>
          <a:solidFill>
            <a:srgbClr val="4F8F26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81043" name="TextBox 32"/>
          <p:cNvSpPr txBox="1">
            <a:spLocks noChangeArrowheads="1"/>
          </p:cNvSpPr>
          <p:nvPr/>
        </p:nvSpPr>
        <p:spPr bwMode="auto">
          <a:xfrm>
            <a:off x="-1122363" y="1427163"/>
            <a:ext cx="1841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 nodeType="clickPar">
                      <p:stCondLst>
                        <p:cond delay="indefinite"/>
                      </p:stCondLst>
                      <p:childTnLst>
                        <p:par>
                          <p:cTn id="1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 nodeType="clickPar">
                      <p:stCondLst>
                        <p:cond delay="indefinite"/>
                      </p:stCondLst>
                      <p:childTnLst>
                        <p:par>
                          <p:cTn id="1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63" grpId="0" animBg="1"/>
      <p:bldP spid="193" grpId="0" animBg="1"/>
      <p:bldP spid="204" grpId="0" animBg="1"/>
      <p:bldP spid="235" grpId="0" animBg="1"/>
      <p:bldP spid="235" grpId="1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39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220" grpId="0" animBg="1"/>
      <p:bldP spid="221" grpId="0" animBg="1"/>
      <p:bldP spid="223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6" grpId="0" animBg="1"/>
      <p:bldP spid="266" grpId="1" animBg="1"/>
      <p:bldP spid="267" grpId="0" animBg="1"/>
      <p:bldP spid="267" grpId="1" animBg="1"/>
      <p:bldP spid="269" grpId="0" animBg="1"/>
      <p:bldP spid="270" grpId="0" animBg="1"/>
      <p:bldP spid="270" grpId="1" animBg="1"/>
      <p:bldP spid="271" grpId="0" animBg="1"/>
      <p:bldP spid="271" grpId="1" animBg="1"/>
      <p:bldP spid="272" grpId="0" animBg="1"/>
      <p:bldP spid="273" grpId="0" animBg="1"/>
      <p:bldP spid="274" grpId="0" animBg="1"/>
      <p:bldP spid="275" grpId="0" animBg="1"/>
      <p:bldP spid="27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1677988"/>
            <a:ext cx="7391400" cy="167481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14400" y="2514600"/>
            <a:ext cx="7391400" cy="46038"/>
          </a:xfrm>
          <a:prstGeom prst="rect">
            <a:avLst/>
          </a:prstGeom>
          <a:solidFill>
            <a:srgbClr val="F4D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14400" y="2605088"/>
            <a:ext cx="7391400" cy="46037"/>
          </a:xfrm>
          <a:prstGeom prst="rect">
            <a:avLst/>
          </a:prstGeom>
          <a:solidFill>
            <a:srgbClr val="F4DA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13488" y="2139950"/>
            <a:ext cx="228600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62600" y="2139950"/>
            <a:ext cx="228600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800600" y="2139950"/>
            <a:ext cx="228600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38600" y="2139950"/>
            <a:ext cx="228600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086600" y="2139950"/>
            <a:ext cx="228600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772400" y="2139950"/>
            <a:ext cx="228600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276600" y="2139950"/>
            <a:ext cx="228600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52700" y="2139950"/>
            <a:ext cx="228600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52600" y="2139950"/>
            <a:ext cx="228600" cy="730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6248400" y="2667000"/>
            <a:ext cx="15240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1600"/>
              <a:t>Barcodes</a:t>
            </a:r>
          </a:p>
        </p:txBody>
      </p:sp>
      <p:cxnSp>
        <p:nvCxnSpPr>
          <p:cNvPr id="42" name="Straight Arrow Connector 41"/>
          <p:cNvCxnSpPr>
            <a:endCxn id="35" idx="2"/>
          </p:cNvCxnSpPr>
          <p:nvPr/>
        </p:nvCxnSpPr>
        <p:spPr>
          <a:xfrm flipV="1">
            <a:off x="7543800" y="2212975"/>
            <a:ext cx="342900" cy="608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4" idx="2"/>
          </p:cNvCxnSpPr>
          <p:nvPr/>
        </p:nvCxnSpPr>
        <p:spPr>
          <a:xfrm flipH="1" flipV="1">
            <a:off x="7200900" y="2212975"/>
            <a:ext cx="342900" cy="608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72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1238" y="1143000"/>
            <a:ext cx="2651125" cy="1122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505200"/>
            <a:ext cx="8229600" cy="2620963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Imagine a driverless car traveling in foggy condition on a mountain road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Camera based navigation systems will not work particularly well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Likewise, GPS will be blocked in deep valleys as will cellular signals</a:t>
            </a:r>
          </a:p>
          <a:p>
            <a:pPr lvl="1" eaLnBrk="1" hangingPunct="1">
              <a:lnSpc>
                <a:spcPct val="80000"/>
              </a:lnSpc>
            </a:pPr>
            <a:endParaRPr lang="en-US" altLang="zh-CN" sz="2200" smtClean="0"/>
          </a:p>
          <a:p>
            <a:pPr eaLnBrk="1" hangingPunct="1">
              <a:lnSpc>
                <a:spcPct val="80000"/>
              </a:lnSpc>
            </a:pPr>
            <a:r>
              <a:rPr lang="en-US" altLang="zh-CN" sz="2000" smtClean="0"/>
              <a:t>Barcodes embedded at regular intervals can encode navigation information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E.g., speed, steering angle, begin braking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1600" smtClean="0"/>
              <a:t>A reader in the base of the car reads the barcode and enables driving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4819650" y="1836738"/>
            <a:ext cx="0" cy="30321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4953000" y="1836738"/>
            <a:ext cx="0" cy="30321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019300" y="1371600"/>
            <a:ext cx="1485900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7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Example Application</a:t>
            </a:r>
          </a:p>
        </p:txBody>
      </p:sp>
      <p:sp>
        <p:nvSpPr>
          <p:cNvPr id="19478" name="TextBox 44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1947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64A69CA-E949-4BF3-B52D-408881BBE8FB}" type="slidenum">
              <a:rPr lang="en-US" altLang="zh-CN"/>
              <a:pPr/>
              <a:t>4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4864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2000" smtClean="0"/>
              <a:t>Properties such barcodes should satisfy: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altLang="zh-CN" sz="1600" smtClean="0"/>
              <a:t>Last for many years and continue to be readable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altLang="zh-CN" sz="1600" smtClean="0"/>
              <a:t>Wear and tear should not significantly affect readability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altLang="zh-CN" sz="1600" smtClean="0"/>
              <a:t>Should be readable through some moisture (thin layer of water or ice)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r>
              <a:rPr lang="en-US" altLang="zh-CN" sz="1600" smtClean="0"/>
              <a:t>Inexpensive to produce and have reasonable information density (bits/meter)</a:t>
            </a:r>
          </a:p>
          <a:p>
            <a:pPr marL="971550" lvl="1" indent="-514350" eaLnBrk="1" hangingPunct="1">
              <a:buFont typeface="Calibri" pitchFamily="34" charset="0"/>
              <a:buAutoNum type="arabicPeriod"/>
            </a:pPr>
            <a:endParaRPr lang="en-US" altLang="zh-CN" sz="1400" smtClean="0"/>
          </a:p>
          <a:p>
            <a:pPr eaLnBrk="1" hangingPunct="1"/>
            <a:endParaRPr lang="en-US" altLang="zh-CN" sz="1400" smtClean="0"/>
          </a:p>
          <a:p>
            <a:pPr eaLnBrk="1" hangingPunct="1"/>
            <a:r>
              <a:rPr lang="en-US" altLang="zh-CN" sz="2000" smtClean="0"/>
              <a:t>As we will discuss later, current technologies such as Optical barcodes, RFID chips and chipless RF tags will not last for years outdoors.</a:t>
            </a:r>
          </a:p>
          <a:p>
            <a:pPr eaLnBrk="1" hangingPunct="1">
              <a:buFont typeface="Arial" pitchFamily="34" charset="0"/>
              <a:buNone/>
            </a:pPr>
            <a:endParaRPr lang="en-US" altLang="zh-CN" sz="1400" smtClean="0"/>
          </a:p>
          <a:p>
            <a:pPr eaLnBrk="1" hangingPunct="1">
              <a:buFont typeface="Arial" pitchFamily="34" charset="0"/>
              <a:buNone/>
            </a:pPr>
            <a:endParaRPr lang="en-US" altLang="zh-CN" sz="1400" smtClean="0"/>
          </a:p>
          <a:p>
            <a:pPr eaLnBrk="1" hangingPunct="1"/>
            <a:r>
              <a:rPr lang="en-US" altLang="zh-CN" sz="2000" b="1" i="1" smtClean="0"/>
              <a:t>Therefore, we consider barcodes that can be read wirelessly and meet the mentioned properties.</a:t>
            </a:r>
          </a:p>
        </p:txBody>
      </p:sp>
      <p:sp>
        <p:nvSpPr>
          <p:cNvPr id="21506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F6BEA5-B8BD-48DB-A70B-1F3AB1D6933C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dirty="0"/>
              <a:t>Example Continued: Design Implications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altLang="zh-CN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Research </a:t>
            </a: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motivation and problem statement</a:t>
            </a:r>
            <a:endParaRPr lang="en-US" dirty="0">
              <a:solidFill>
                <a:srgbClr val="7F7F7F"/>
              </a:solidFill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a typeface="+mn-ea"/>
                <a:cs typeface="+mn-cs"/>
              </a:rPr>
              <a:t>Concept of wireless barcodes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000000"/>
                </a:solidFill>
                <a:ea typeface="+mn-ea"/>
                <a:cs typeface="+mn-cs"/>
              </a:rPr>
              <a:t>Challenges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Simulation results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Barcode design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and reading algorithm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Barcode prototype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Related work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Summary of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contribution and future work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a typeface="+mn-ea"/>
              <a:cs typeface="+mn-cs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5608B38-D1EB-4A63-B093-06D846D15323}" type="slidenum">
              <a:rPr lang="en-US" altLang="zh-CN"/>
              <a:pPr/>
              <a:t>6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sz="2000" smtClean="0"/>
              <a:t>Use the time difference of arrival (TDoA) of the signals to encode data.</a:t>
            </a:r>
          </a:p>
        </p:txBody>
      </p:sp>
      <p:pic>
        <p:nvPicPr>
          <p:cNvPr id="25602" name="Picture 3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286000"/>
            <a:ext cx="3352800" cy="302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2209800"/>
            <a:ext cx="4175125" cy="296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4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Concept of Wireless Barcodes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14800" y="5334000"/>
            <a:ext cx="457200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600" b="1"/>
              <a:t>Note</a:t>
            </a:r>
            <a:r>
              <a:rPr lang="en-US" altLang="zh-CN" sz="1600"/>
              <a:t>: We are using the reference surface because the distance between the barcode reader and the barcode can vary as a car drives or because of hand shake in a hand held reader.</a:t>
            </a:r>
          </a:p>
        </p:txBody>
      </p:sp>
      <p:sp>
        <p:nvSpPr>
          <p:cNvPr id="25606" name="TextBox 7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2560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020049F-BBF0-4A51-8893-010BEEACC37E}" type="slidenum">
              <a:rPr lang="en-US" altLang="zh-CN"/>
              <a:pPr/>
              <a:t>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2514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2000" smtClean="0"/>
              <a:t>Using TDoA, reflected signals should be well separated in time</a:t>
            </a:r>
          </a:p>
          <a:p>
            <a:pPr eaLnBrk="1" hangingPunct="1"/>
            <a:endParaRPr lang="en-US" altLang="zh-CN" sz="2000" smtClean="0"/>
          </a:p>
          <a:p>
            <a:pPr eaLnBrk="1" hangingPunct="1"/>
            <a:r>
              <a:rPr lang="en-US" altLang="zh-CN" sz="2000" smtClean="0"/>
              <a:t>Roughness of the surface will diffuse the reflected signals</a:t>
            </a:r>
          </a:p>
          <a:p>
            <a:pPr eaLnBrk="1" hangingPunct="1"/>
            <a:endParaRPr lang="en-US" altLang="zh-CN" sz="2000" smtClean="0"/>
          </a:p>
          <a:p>
            <a:pPr eaLnBrk="1" hangingPunct="1"/>
            <a:r>
              <a:rPr lang="en-US" altLang="zh-CN" sz="2000" smtClean="0"/>
              <a:t>Detecting symbol boundaries</a:t>
            </a:r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eaLnBrk="1" hangingPunct="1"/>
            <a:endParaRPr lang="en-US" altLang="zh-CN" sz="2800" smtClean="0"/>
          </a:p>
          <a:p>
            <a:pPr marL="457200" lvl="1" indent="0" eaLnBrk="1" hangingPunct="1">
              <a:buFont typeface="Arial" pitchFamily="34" charset="0"/>
              <a:buNone/>
            </a:pPr>
            <a:endParaRPr lang="en-US" altLang="zh-CN" sz="2400" smtClean="0"/>
          </a:p>
          <a:p>
            <a:pPr marL="457200" lvl="1" indent="0" eaLnBrk="1" hangingPunct="1">
              <a:buFont typeface="Arial" pitchFamily="34" charset="0"/>
              <a:buNone/>
            </a:pPr>
            <a:endParaRPr lang="en-US" altLang="zh-CN" sz="24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52550" y="3733800"/>
            <a:ext cx="58674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1" name="Title 1"/>
          <p:cNvSpPr txBox="1">
            <a:spLocks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solidFill>
            <a:srgbClr val="00B05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altLang="zh-CN" sz="4400"/>
              <a:t>Challenges</a:t>
            </a:r>
          </a:p>
        </p:txBody>
      </p:sp>
      <p:sp>
        <p:nvSpPr>
          <p:cNvPr id="27652" name="TextBox 29"/>
          <p:cNvSpPr txBox="1">
            <a:spLocks noChangeArrowheads="1"/>
          </p:cNvSpPr>
          <p:nvPr/>
        </p:nvSpPr>
        <p:spPr bwMode="auto">
          <a:xfrm>
            <a:off x="8458200" y="6488113"/>
            <a:ext cx="6858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zh-CN" altLang="zh-CN"/>
          </a:p>
        </p:txBody>
      </p:sp>
      <p:sp>
        <p:nvSpPr>
          <p:cNvPr id="2765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826791-42AB-44A1-9B18-6D098CEB0AA3}" type="slidenum">
              <a:rPr lang="en-US" altLang="zh-CN"/>
              <a:pPr/>
              <a:t>8</a:t>
            </a:fld>
            <a:endParaRPr lang="en-US" altLang="zh-C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64275" y="2133600"/>
            <a:ext cx="26511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304800" y="4495800"/>
          <a:ext cx="1333500" cy="431800"/>
        </p:xfrm>
        <a:graphic>
          <a:graphicData uri="http://schemas.openxmlformats.org/presentationml/2006/ole">
            <p:oleObj spid="_x0000_s27655" name="Equation" r:id="rId6" imgW="1333500" imgH="431800" progId="Equation.3">
              <p:embed/>
            </p:oleObj>
          </a:graphicData>
        </a:graphic>
      </p:graphicFrame>
      <p:cxnSp>
        <p:nvCxnSpPr>
          <p:cNvPr id="7" name="Straight Arrow Connector 6"/>
          <p:cNvCxnSpPr>
            <a:cxnSpLocks noChangeShapeType="1"/>
          </p:cNvCxnSpPr>
          <p:nvPr/>
        </p:nvCxnSpPr>
        <p:spPr bwMode="auto">
          <a:xfrm>
            <a:off x="1143000" y="4800600"/>
            <a:ext cx="6096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0" name="Straight Arrow Connector 9"/>
          <p:cNvCxnSpPr>
            <a:cxnSpLocks noChangeShapeType="1"/>
          </p:cNvCxnSpPr>
          <p:nvPr/>
        </p:nvCxnSpPr>
        <p:spPr bwMode="auto">
          <a:xfrm flipH="1">
            <a:off x="6705600" y="4648200"/>
            <a:ext cx="609600" cy="0"/>
          </a:xfrm>
          <a:prstGeom prst="straightConnector1">
            <a:avLst/>
          </a:prstGeom>
          <a:noFill/>
          <a:ln w="25400">
            <a:solidFill>
              <a:srgbClr val="000000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graphicFrame>
        <p:nvGraphicFramePr>
          <p:cNvPr id="19" name="Object 18"/>
          <p:cNvGraphicFramePr>
            <a:graphicFrameLocks noChangeAspect="1"/>
          </p:cNvGraphicFramePr>
          <p:nvPr/>
        </p:nvGraphicFramePr>
        <p:xfrm>
          <a:off x="7010400" y="4368800"/>
          <a:ext cx="1168400" cy="431800"/>
        </p:xfrm>
        <a:graphic>
          <a:graphicData uri="http://schemas.openxmlformats.org/presentationml/2006/ole">
            <p:oleObj spid="_x0000_s27658" name="Equation" r:id="rId7" imgW="1168400" imgH="431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  <a:solidFill>
            <a:srgbClr val="00B050"/>
          </a:solidFill>
        </p:spPr>
        <p:txBody>
          <a:bodyPr/>
          <a:lstStyle/>
          <a:p>
            <a:pPr eaLnBrk="1" hangingPunct="1"/>
            <a:r>
              <a:rPr lang="en-US" altLang="zh-CN" smtClean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7244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Research </a:t>
            </a: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motivation and problem statement</a:t>
            </a:r>
            <a:endParaRPr lang="en-US" dirty="0">
              <a:solidFill>
                <a:srgbClr val="7F7F7F"/>
              </a:solidFill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Concept of wireless barcodes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Challenges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ea typeface="+mn-ea"/>
                <a:cs typeface="+mn-cs"/>
              </a:rPr>
              <a:t>Simulation results</a:t>
            </a:r>
            <a:endParaRPr lang="en-US" dirty="0">
              <a:ea typeface="+mn-ea"/>
              <a:cs typeface="+mn-cs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Barcode design </a:t>
            </a: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and reading algorithm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Barcode prototype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Related work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solidFill>
                  <a:srgbClr val="7F7F7F"/>
                </a:solidFill>
                <a:ea typeface="+mn-ea"/>
                <a:cs typeface="+mn-cs"/>
              </a:rPr>
              <a:t>Summary of </a:t>
            </a:r>
            <a:r>
              <a:rPr lang="en-US" dirty="0" smtClean="0">
                <a:solidFill>
                  <a:srgbClr val="7F7F7F"/>
                </a:solidFill>
                <a:ea typeface="+mn-ea"/>
                <a:cs typeface="+mn-cs"/>
              </a:rPr>
              <a:t>contribution and future work</a:t>
            </a:r>
            <a:endParaRPr lang="en-US" dirty="0">
              <a:solidFill>
                <a:srgbClr val="7F7F7F"/>
              </a:solidFill>
              <a:ea typeface="+mn-ea"/>
              <a:cs typeface="+mn-cs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4C109D7-E23F-41E4-AF32-97981C9741D0}" type="slidenum">
              <a:rPr lang="en-US" altLang="zh-CN"/>
              <a:pPr/>
              <a:t>9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23091</TotalTime>
  <Words>1613</Words>
  <Application>Microsoft Office PowerPoint</Application>
  <PresentationFormat>全屏显示(4:3)</PresentationFormat>
  <Paragraphs>361</Paragraphs>
  <Slides>38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Calibri</vt:lpstr>
      <vt:lpstr>MS PGothic</vt:lpstr>
      <vt:lpstr>Arial</vt:lpstr>
      <vt:lpstr>Wingdings</vt:lpstr>
      <vt:lpstr>Office Theme</vt:lpstr>
      <vt:lpstr>Microsoft Equation</vt:lpstr>
      <vt:lpstr>Wireless Barcodes for Tagging Infrastructure </vt:lpstr>
      <vt:lpstr>Outline</vt:lpstr>
      <vt:lpstr>幻灯片 3</vt:lpstr>
      <vt:lpstr>幻灯片 4</vt:lpstr>
      <vt:lpstr>幻灯片 5</vt:lpstr>
      <vt:lpstr>Outline</vt:lpstr>
      <vt:lpstr>幻灯片 7</vt:lpstr>
      <vt:lpstr>幻灯片 8</vt:lpstr>
      <vt:lpstr>Outline</vt:lpstr>
      <vt:lpstr>Goals of the Simulations</vt:lpstr>
      <vt:lpstr>幻灯片 11</vt:lpstr>
      <vt:lpstr>幻灯片 12</vt:lpstr>
      <vt:lpstr>幻灯片 13</vt:lpstr>
      <vt:lpstr>幻灯片 14</vt:lpstr>
      <vt:lpstr>Outline</vt:lpstr>
      <vt:lpstr>幻灯片 16</vt:lpstr>
      <vt:lpstr> </vt:lpstr>
      <vt:lpstr>幻灯片 18</vt:lpstr>
      <vt:lpstr>Outline</vt:lpstr>
      <vt:lpstr>幻灯片 20</vt:lpstr>
      <vt:lpstr>幻灯片 21</vt:lpstr>
      <vt:lpstr>幻灯片 22</vt:lpstr>
      <vt:lpstr>幻灯片 23</vt:lpstr>
      <vt:lpstr>Outline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Barcodes for Tagging Infrastructure</dc:title>
  <dc:creator>FarnooshSadat MoshirFatemi</dc:creator>
  <cp:lastModifiedBy>2014CB340304</cp:lastModifiedBy>
  <cp:revision>1204</cp:revision>
  <dcterms:created xsi:type="dcterms:W3CDTF">2014-04-23T20:39:07Z</dcterms:created>
  <dcterms:modified xsi:type="dcterms:W3CDTF">2014-09-09T06:49:58Z</dcterms:modified>
</cp:coreProperties>
</file>